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 name="Shape 16"/>
        <p:cNvGrpSpPr/>
        <p:nvPr/>
      </p:nvGrpSpPr>
      <p:grpSpPr>
        <a:xfrm>
          <a:off x="0" y="0"/>
          <a:ext cx="0" cy="0"/>
          <a:chOff x="0" y="0"/>
          <a:chExt cx="0" cy="0"/>
        </a:xfrm>
      </p:grpSpPr>
      <p:sp>
        <p:nvSpPr>
          <p:cNvPr id="17" name="Google Shape;1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 name="Google Shape;18;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 name="Google Shape;19;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 name="Google Shape;248;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1" name="Google Shape;271;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 name="Google Shape;284;p1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 name="Google Shape;331;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6" name="Google Shape;346;p2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 name="Shape 32"/>
        <p:cNvGrpSpPr/>
        <p:nvPr/>
      </p:nvGrpSpPr>
      <p:grpSpPr>
        <a:xfrm>
          <a:off x="0" y="0"/>
          <a:ext cx="0" cy="0"/>
          <a:chOff x="0" y="0"/>
          <a:chExt cx="0" cy="0"/>
        </a:xfrm>
      </p:grpSpPr>
      <p:sp>
        <p:nvSpPr>
          <p:cNvPr id="33" name="Google Shape;33;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 name="Google Shape;35;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e7a045bb78_0_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ge7a045bb78_0_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 name="Google Shape;68;ge7a045bb78_0_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e7be1f0115_1_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e7be1f0115_1_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 name="Google Shape;91;ge7be1f0115_1_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9" name="Google Shape;109;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e7be1f0115_1_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e7be1f0115_1_3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5" name="Google Shape;135;ge7be1f0115_1_3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e692f87eb9_1_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e692f87eb9_1_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2" name="Google Shape;162;ge692f87eb9_1_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e7a045bb78_0_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e7a045bb78_0_6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0" name="Google Shape;190;ge7a045bb78_0_66: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e7a199949a_0_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e7a199949a_0_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0" name="Google Shape;220;ge7a199949a_0_6: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5" name="Shape 1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png"/><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blipFill rotWithShape="1">
            <a:blip r:embed="rId2"/>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 name="Shape 12"/>
        <p:cNvGrpSpPr/>
        <p:nvPr/>
      </p:nvGrpSpPr>
      <p:grpSpPr>
        <a:xfrm>
          <a:off x="0" y="0"/>
          <a:ext cx="0" cy="0"/>
          <a:chOff x="0" y="0"/>
          <a:chExt cx="0" cy="0"/>
        </a:xfrm>
      </p:grpSpPr>
      <p:sp>
        <p:nvSpPr>
          <p:cNvPr id="13" name="Google Shape;13;p3"/>
          <p:cNvSpPr/>
          <p:nvPr/>
        </p:nvSpPr>
        <p:spPr>
          <a:xfrm>
            <a:off x="0" y="0"/>
            <a:ext cx="12192000" cy="6858000"/>
          </a:xfrm>
          <a:prstGeom prst="rect">
            <a:avLst/>
          </a:prstGeom>
          <a:blipFill rotWithShape="1">
            <a:blip r:embed="rId2"/>
            <a:stretch>
              <a:fillRect t="-9101" b="-9101"/>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3"/>
          <p:cNvSpPr/>
          <p:nvPr/>
        </p:nvSpPr>
        <p:spPr>
          <a:xfrm>
            <a:off x="0" y="0"/>
            <a:ext cx="12192000" cy="6858000"/>
          </a:xfrm>
          <a:prstGeom prst="rect">
            <a:avLst/>
          </a:prstGeom>
          <a:solidFill>
            <a:srgbClr val="F6FCFB">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 name="Shape 20"/>
        <p:cNvGrpSpPr/>
        <p:nvPr/>
      </p:nvGrpSpPr>
      <p:grpSpPr>
        <a:xfrm>
          <a:off x="0" y="0"/>
          <a:ext cx="0" cy="0"/>
          <a:chOff x="0" y="0"/>
          <a:chExt cx="0" cy="0"/>
        </a:xfrm>
      </p:grpSpPr>
      <p:sp>
        <p:nvSpPr>
          <p:cNvPr id="21" name="Google Shape;21;p5"/>
          <p:cNvSpPr/>
          <p:nvPr/>
        </p:nvSpPr>
        <p:spPr>
          <a:xfrm>
            <a:off x="1773238" y="-906463"/>
            <a:ext cx="8637587" cy="8637588"/>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2" name="Google Shape;22;p5"/>
          <p:cNvSpPr/>
          <p:nvPr/>
        </p:nvSpPr>
        <p:spPr>
          <a:xfrm>
            <a:off x="2676525" y="0"/>
            <a:ext cx="6837363" cy="6837363"/>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3" name="Google Shape;23;p5"/>
          <p:cNvSpPr/>
          <p:nvPr/>
        </p:nvSpPr>
        <p:spPr>
          <a:xfrm>
            <a:off x="2946400" y="298450"/>
            <a:ext cx="6311900" cy="6310313"/>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4" name="Google Shape;24;p5"/>
          <p:cNvSpPr/>
          <p:nvPr/>
        </p:nvSpPr>
        <p:spPr>
          <a:xfrm>
            <a:off x="3215323" y="590550"/>
            <a:ext cx="5726112" cy="5726113"/>
          </a:xfrm>
          <a:prstGeom prst="ellipse">
            <a:avLst/>
          </a:prstGeom>
          <a:solidFill>
            <a:srgbClr val="348899">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DB9394"/>
              </a:solidFill>
              <a:latin typeface="Arial" panose="020B0604020202020204"/>
              <a:ea typeface="Arial" panose="020B0604020202020204"/>
              <a:cs typeface="Arial" panose="020B0604020202020204"/>
              <a:sym typeface="Arial" panose="020B0604020202020204"/>
            </a:endParaRPr>
          </a:p>
        </p:txBody>
      </p:sp>
      <p:sp>
        <p:nvSpPr>
          <p:cNvPr id="25" name="Google Shape;25;p5"/>
          <p:cNvSpPr/>
          <p:nvPr/>
        </p:nvSpPr>
        <p:spPr>
          <a:xfrm>
            <a:off x="3360738" y="730250"/>
            <a:ext cx="5446712" cy="5446713"/>
          </a:xfrm>
          <a:prstGeom prst="ellipse">
            <a:avLst/>
          </a:prstGeom>
          <a:noFill/>
          <a:ln w="38100" cap="flat" cmpd="sng">
            <a:solidFill>
              <a:schemeClr val="lt1">
                <a:alpha val="65882"/>
              </a:schemeClr>
            </a:solidFill>
            <a:prstDash val="solid"/>
            <a:miter lim="800000"/>
            <a:headEnd type="none" w="sm" len="sm"/>
            <a:tailEnd type="none" w="sm" len="sm"/>
          </a:ln>
          <a:effectLst>
            <a:outerShdw blurRad="57150" dist="19050" dir="5400000" algn="bl" rotWithShape="0">
              <a:srgbClr val="000000">
                <a:alpha val="64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6" name="Google Shape;26;p5"/>
          <p:cNvPicPr preferRelativeResize="0"/>
          <p:nvPr/>
        </p:nvPicPr>
        <p:blipFill rotWithShape="1">
          <a:blip r:embed="rId1"/>
          <a:srcRect/>
          <a:stretch>
            <a:fillRect/>
          </a:stretch>
        </p:blipFill>
        <p:spPr>
          <a:xfrm>
            <a:off x="3306970" y="1886458"/>
            <a:ext cx="874068" cy="835608"/>
          </a:xfrm>
          <a:prstGeom prst="rect">
            <a:avLst/>
          </a:prstGeom>
          <a:noFill/>
          <a:ln>
            <a:noFill/>
          </a:ln>
        </p:spPr>
      </p:pic>
      <p:pic>
        <p:nvPicPr>
          <p:cNvPr id="27" name="Google Shape;27;p5"/>
          <p:cNvPicPr preferRelativeResize="0"/>
          <p:nvPr/>
        </p:nvPicPr>
        <p:blipFill rotWithShape="1">
          <a:blip r:embed="rId1"/>
          <a:srcRect/>
          <a:stretch>
            <a:fillRect/>
          </a:stretch>
        </p:blipFill>
        <p:spPr>
          <a:xfrm flipH="1">
            <a:off x="8142932" y="1886458"/>
            <a:ext cx="874068" cy="835608"/>
          </a:xfrm>
          <a:prstGeom prst="rect">
            <a:avLst/>
          </a:prstGeom>
          <a:noFill/>
          <a:ln>
            <a:noFill/>
          </a:ln>
        </p:spPr>
      </p:pic>
      <p:grpSp>
        <p:nvGrpSpPr>
          <p:cNvPr id="28" name="Google Shape;28;p5"/>
          <p:cNvGrpSpPr/>
          <p:nvPr/>
        </p:nvGrpSpPr>
        <p:grpSpPr>
          <a:xfrm>
            <a:off x="186945" y="2011143"/>
            <a:ext cx="11688768" cy="3121742"/>
            <a:chOff x="2200425" y="2038450"/>
            <a:chExt cx="8563200" cy="3121742"/>
          </a:xfrm>
        </p:grpSpPr>
        <p:sp>
          <p:nvSpPr>
            <p:cNvPr id="29" name="Google Shape;29;p5"/>
            <p:cNvSpPr/>
            <p:nvPr/>
          </p:nvSpPr>
          <p:spPr>
            <a:xfrm>
              <a:off x="2200425" y="2038450"/>
              <a:ext cx="8563200" cy="653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48899"/>
                </a:buClr>
                <a:buSzPts val="5400"/>
                <a:buFont typeface="Arial" panose="020B0604020202020204"/>
                <a:buNone/>
              </a:pPr>
              <a:r>
                <a:rPr lang="zh-CN" sz="5400">
                  <a:solidFill>
                    <a:srgbClr val="348899"/>
                  </a:solidFill>
                </a:rPr>
                <a:t>   </a:t>
              </a:r>
              <a:r>
                <a:rPr lang="zh-CN" sz="5400">
                  <a:solidFill>
                    <a:srgbClr val="00668A"/>
                  </a:solidFill>
                </a:rPr>
                <a:t>Restaurant Management System</a:t>
              </a:r>
              <a:r>
                <a:rPr lang="zh-CN" sz="5400">
                  <a:solidFill>
                    <a:srgbClr val="348899"/>
                  </a:solidFill>
                </a:rPr>
                <a:t> </a:t>
              </a:r>
              <a:endParaRPr sz="4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31" name="Google Shape;31;p5"/>
            <p:cNvSpPr txBox="1"/>
            <p:nvPr/>
          </p:nvSpPr>
          <p:spPr>
            <a:xfrm>
              <a:off x="2256309" y="4824277"/>
              <a:ext cx="8451600" cy="335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600" b="1">
                  <a:solidFill>
                    <a:srgbClr val="00668A"/>
                  </a:solidFill>
                </a:rPr>
                <a:t>  Hang Xia    </a:t>
              </a:r>
              <a:r>
                <a:rPr lang="zh-CN" sz="1600">
                  <a:solidFill>
                    <a:schemeClr val="lt1"/>
                  </a:solidFill>
                </a:rPr>
                <a:t>  </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500"/>
                                        <p:tgtEl>
                                          <p:spTgt spid="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14"/>
          <p:cNvSpPr/>
          <p:nvPr/>
        </p:nvSpPr>
        <p:spPr>
          <a:xfrm>
            <a:off x="4163010" y="426272"/>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1" name="Google Shape;251;p14"/>
          <p:cNvSpPr/>
          <p:nvPr/>
        </p:nvSpPr>
        <p:spPr>
          <a:xfrm>
            <a:off x="4537547"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2" name="Google Shape;252;p14"/>
          <p:cNvSpPr/>
          <p:nvPr/>
        </p:nvSpPr>
        <p:spPr>
          <a:xfrm>
            <a:off x="7644487" y="426271"/>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3" name="Google Shape;253;p14"/>
          <p:cNvSpPr/>
          <p:nvPr/>
        </p:nvSpPr>
        <p:spPr>
          <a:xfrm>
            <a:off x="7244594"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4" name="Google Shape;254;p14"/>
          <p:cNvSpPr/>
          <p:nvPr/>
        </p:nvSpPr>
        <p:spPr>
          <a:xfrm>
            <a:off x="4892038" y="322703"/>
            <a:ext cx="225641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a:solidFill>
                  <a:srgbClr val="348899"/>
                </a:solidFill>
              </a:rPr>
              <a:t>View 1</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255" name="Google Shape;255;p14"/>
          <p:cNvGrpSpPr/>
          <p:nvPr/>
        </p:nvGrpSpPr>
        <p:grpSpPr>
          <a:xfrm>
            <a:off x="1076325" y="4346575"/>
            <a:ext cx="10053638" cy="2517579"/>
            <a:chOff x="1076325" y="4346575"/>
            <a:chExt cx="10053638" cy="2517579"/>
          </a:xfrm>
        </p:grpSpPr>
        <p:sp>
          <p:nvSpPr>
            <p:cNvPr id="256" name="Google Shape;256;p14"/>
            <p:cNvSpPr/>
            <p:nvPr/>
          </p:nvSpPr>
          <p:spPr>
            <a:xfrm>
              <a:off x="2489200" y="5461000"/>
              <a:ext cx="1412875" cy="1397000"/>
            </a:xfrm>
            <a:prstGeom prst="rtTriangle">
              <a:avLst/>
            </a:prstGeom>
            <a:solidFill>
              <a:srgbClr val="B3D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7" name="Google Shape;257;p14"/>
            <p:cNvSpPr/>
            <p:nvPr/>
          </p:nvSpPr>
          <p:spPr>
            <a:xfrm flipH="1">
              <a:off x="1076325" y="5467154"/>
              <a:ext cx="1412875" cy="1397000"/>
            </a:xfrm>
            <a:prstGeom prst="rtTriangle">
              <a:avLst/>
            </a:prstGeom>
            <a:solidFill>
              <a:srgbClr val="D0EA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8" name="Google Shape;258;p14"/>
            <p:cNvSpPr/>
            <p:nvPr/>
          </p:nvSpPr>
          <p:spPr>
            <a:xfrm flipH="1">
              <a:off x="5946775" y="4346575"/>
              <a:ext cx="1498600" cy="2511425"/>
            </a:xfrm>
            <a:prstGeom prst="rtTriangle">
              <a:avLst/>
            </a:prstGeom>
            <a:solidFill>
              <a:srgbClr val="FBDEB6">
                <a:alpha val="7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59" name="Google Shape;259;p14"/>
            <p:cNvSpPr/>
            <p:nvPr/>
          </p:nvSpPr>
          <p:spPr>
            <a:xfrm>
              <a:off x="9864725" y="5613400"/>
              <a:ext cx="1265238" cy="1244600"/>
            </a:xfrm>
            <a:prstGeom prst="rtTriangle">
              <a:avLst/>
            </a:prstGeom>
            <a:solidFill>
              <a:srgbClr val="3488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60" name="Google Shape;260;p14"/>
            <p:cNvSpPr/>
            <p:nvPr/>
          </p:nvSpPr>
          <p:spPr>
            <a:xfrm flipH="1">
              <a:off x="8596313" y="5613400"/>
              <a:ext cx="1266825" cy="1244600"/>
            </a:xfrm>
            <a:prstGeom prst="rtTriangle">
              <a:avLst/>
            </a:prstGeom>
            <a:solidFill>
              <a:srgbClr val="348899">
                <a:alpha val="5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61" name="Google Shape;261;p14"/>
            <p:cNvSpPr/>
            <p:nvPr/>
          </p:nvSpPr>
          <p:spPr>
            <a:xfrm>
              <a:off x="7448461" y="4346575"/>
              <a:ext cx="1500187" cy="2511425"/>
            </a:xfrm>
            <a:prstGeom prst="rtTriangle">
              <a:avLst/>
            </a:prstGeom>
            <a:solidFill>
              <a:srgbClr val="F4A338">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62" name="Google Shape;262;p14"/>
            <p:cNvSpPr/>
            <p:nvPr/>
          </p:nvSpPr>
          <p:spPr>
            <a:xfrm flipH="1">
              <a:off x="3431791" y="5151438"/>
              <a:ext cx="1412875" cy="1706562"/>
            </a:xfrm>
            <a:prstGeom prst="rtTriangle">
              <a:avLst/>
            </a:prstGeom>
            <a:solidFill>
              <a:srgbClr val="348899">
                <a:alpha val="5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63" name="Google Shape;263;p14"/>
            <p:cNvSpPr/>
            <p:nvPr/>
          </p:nvSpPr>
          <p:spPr>
            <a:xfrm>
              <a:off x="4838700" y="5151438"/>
              <a:ext cx="1412875" cy="1706562"/>
            </a:xfrm>
            <a:prstGeom prst="rtTriangle">
              <a:avLst/>
            </a:prstGeom>
            <a:solidFill>
              <a:srgbClr val="3488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pic>
        <p:nvPicPr>
          <p:cNvPr id="264" name="Google Shape;264;p14"/>
          <p:cNvPicPr preferRelativeResize="0"/>
          <p:nvPr/>
        </p:nvPicPr>
        <p:blipFill>
          <a:blip r:embed="rId1"/>
          <a:stretch>
            <a:fillRect/>
          </a:stretch>
        </p:blipFill>
        <p:spPr>
          <a:xfrm>
            <a:off x="6807100" y="3487500"/>
            <a:ext cx="4291550" cy="2689650"/>
          </a:xfrm>
          <a:prstGeom prst="rect">
            <a:avLst/>
          </a:prstGeom>
          <a:noFill/>
          <a:ln>
            <a:noFill/>
          </a:ln>
        </p:spPr>
      </p:pic>
      <p:pic>
        <p:nvPicPr>
          <p:cNvPr id="265" name="Google Shape;265;p14"/>
          <p:cNvPicPr preferRelativeResize="0"/>
          <p:nvPr/>
        </p:nvPicPr>
        <p:blipFill>
          <a:blip r:embed="rId2"/>
          <a:stretch>
            <a:fillRect/>
          </a:stretch>
        </p:blipFill>
        <p:spPr>
          <a:xfrm>
            <a:off x="362775" y="1441300"/>
            <a:ext cx="5380176" cy="2343150"/>
          </a:xfrm>
          <a:prstGeom prst="rect">
            <a:avLst/>
          </a:prstGeom>
          <a:noFill/>
          <a:ln>
            <a:noFill/>
          </a:ln>
        </p:spPr>
      </p:pic>
      <p:sp>
        <p:nvSpPr>
          <p:cNvPr id="266" name="Google Shape;266;p14"/>
          <p:cNvSpPr txBox="1"/>
          <p:nvPr/>
        </p:nvSpPr>
        <p:spPr>
          <a:xfrm>
            <a:off x="6775775" y="910775"/>
            <a:ext cx="43542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200"/>
              <a:t>This view was created to display every employee in every restaurant. It can provide an easier employee management.</a:t>
            </a:r>
            <a:endParaRPr sz="2200"/>
          </a:p>
        </p:txBody>
      </p:sp>
      <p:pic>
        <p:nvPicPr>
          <p:cNvPr id="267" name="Google Shape;267;p14"/>
          <p:cNvPicPr preferRelativeResize="0"/>
          <p:nvPr/>
        </p:nvPicPr>
        <p:blipFill>
          <a:blip r:embed="rId3"/>
          <a:stretch>
            <a:fillRect/>
          </a:stretch>
        </p:blipFill>
        <p:spPr>
          <a:xfrm>
            <a:off x="366825" y="1095200"/>
            <a:ext cx="5573475" cy="2960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15"/>
          <p:cNvSpPr/>
          <p:nvPr/>
        </p:nvSpPr>
        <p:spPr>
          <a:xfrm>
            <a:off x="4163010" y="426272"/>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74" name="Google Shape;274;p15"/>
          <p:cNvSpPr/>
          <p:nvPr/>
        </p:nvSpPr>
        <p:spPr>
          <a:xfrm>
            <a:off x="4537547"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75" name="Google Shape;275;p15"/>
          <p:cNvSpPr/>
          <p:nvPr/>
        </p:nvSpPr>
        <p:spPr>
          <a:xfrm>
            <a:off x="7644487" y="426271"/>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76" name="Google Shape;276;p15"/>
          <p:cNvSpPr/>
          <p:nvPr/>
        </p:nvSpPr>
        <p:spPr>
          <a:xfrm>
            <a:off x="7244594"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77" name="Google Shape;277;p15"/>
          <p:cNvSpPr/>
          <p:nvPr/>
        </p:nvSpPr>
        <p:spPr>
          <a:xfrm>
            <a:off x="4892038" y="322703"/>
            <a:ext cx="225641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a:solidFill>
                  <a:srgbClr val="348899"/>
                </a:solidFill>
              </a:rPr>
              <a:t>Report 1</a:t>
            </a:r>
            <a:endParaRPr sz="2400">
              <a:solidFill>
                <a:srgbClr val="348899"/>
              </a:solidFill>
              <a:latin typeface="Arial" panose="020B0604020202020204"/>
              <a:ea typeface="Arial" panose="020B0604020202020204"/>
              <a:cs typeface="Arial" panose="020B0604020202020204"/>
              <a:sym typeface="Arial" panose="020B0604020202020204"/>
            </a:endParaRPr>
          </a:p>
        </p:txBody>
      </p:sp>
      <p:pic>
        <p:nvPicPr>
          <p:cNvPr id="278" name="Google Shape;278;p15"/>
          <p:cNvPicPr preferRelativeResize="0"/>
          <p:nvPr/>
        </p:nvPicPr>
        <p:blipFill>
          <a:blip r:embed="rId1"/>
          <a:stretch>
            <a:fillRect/>
          </a:stretch>
        </p:blipFill>
        <p:spPr>
          <a:xfrm>
            <a:off x="152400" y="936775"/>
            <a:ext cx="6409575" cy="5921225"/>
          </a:xfrm>
          <a:prstGeom prst="rect">
            <a:avLst/>
          </a:prstGeom>
          <a:noFill/>
          <a:ln>
            <a:noFill/>
          </a:ln>
        </p:spPr>
      </p:pic>
      <p:pic>
        <p:nvPicPr>
          <p:cNvPr id="279" name="Google Shape;279;p15"/>
          <p:cNvPicPr preferRelativeResize="0"/>
          <p:nvPr/>
        </p:nvPicPr>
        <p:blipFill>
          <a:blip r:embed="rId2"/>
          <a:stretch>
            <a:fillRect/>
          </a:stretch>
        </p:blipFill>
        <p:spPr>
          <a:xfrm>
            <a:off x="7369750" y="3743375"/>
            <a:ext cx="4822200" cy="3114625"/>
          </a:xfrm>
          <a:prstGeom prst="rect">
            <a:avLst/>
          </a:prstGeom>
          <a:noFill/>
          <a:ln>
            <a:noFill/>
          </a:ln>
        </p:spPr>
      </p:pic>
      <p:sp>
        <p:nvSpPr>
          <p:cNvPr id="280" name="Google Shape;280;p15"/>
          <p:cNvSpPr txBox="1"/>
          <p:nvPr/>
        </p:nvSpPr>
        <p:spPr>
          <a:xfrm>
            <a:off x="7564750" y="974850"/>
            <a:ext cx="4627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a:t>This report displays the quantity </a:t>
            </a:r>
            <a:r>
              <a:rPr lang="zh-CN" sz="2000"/>
              <a:t>comparison</a:t>
            </a:r>
            <a:r>
              <a:rPr lang="zh-CN" sz="2000"/>
              <a:t> of the same dishes among Online Orders and Offline Orders. </a:t>
            </a:r>
            <a:endParaRPr sz="200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16"/>
          <p:cNvSpPr/>
          <p:nvPr/>
        </p:nvSpPr>
        <p:spPr>
          <a:xfrm>
            <a:off x="4163010" y="426272"/>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87" name="Google Shape;287;p16"/>
          <p:cNvSpPr/>
          <p:nvPr/>
        </p:nvSpPr>
        <p:spPr>
          <a:xfrm>
            <a:off x="4537547"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88" name="Google Shape;288;p16"/>
          <p:cNvSpPr/>
          <p:nvPr/>
        </p:nvSpPr>
        <p:spPr>
          <a:xfrm>
            <a:off x="7644487" y="426271"/>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89" name="Google Shape;289;p16"/>
          <p:cNvSpPr/>
          <p:nvPr/>
        </p:nvSpPr>
        <p:spPr>
          <a:xfrm>
            <a:off x="7244594"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290" name="Google Shape;290;p16"/>
          <p:cNvGrpSpPr/>
          <p:nvPr/>
        </p:nvGrpSpPr>
        <p:grpSpPr>
          <a:xfrm>
            <a:off x="9218923" y="5209938"/>
            <a:ext cx="1821996" cy="1820073"/>
            <a:chOff x="5956223" y="2767901"/>
            <a:chExt cx="1821996" cy="1820073"/>
          </a:xfrm>
        </p:grpSpPr>
        <p:sp>
          <p:nvSpPr>
            <p:cNvPr id="291" name="Google Shape;291;p16"/>
            <p:cNvSpPr/>
            <p:nvPr/>
          </p:nvSpPr>
          <p:spPr>
            <a:xfrm>
              <a:off x="5956223" y="2767901"/>
              <a:ext cx="1821996" cy="1820073"/>
            </a:xfrm>
            <a:custGeom>
              <a:avLst/>
              <a:gdLst/>
              <a:ahLst/>
              <a:cxnLst/>
              <a:rect l="l" t="t" r="r" b="b"/>
              <a:pathLst>
                <a:path w="971" h="971" extrusionOk="0">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16"/>
            <p:cNvSpPr/>
            <p:nvPr/>
          </p:nvSpPr>
          <p:spPr>
            <a:xfrm>
              <a:off x="6310575" y="3122257"/>
              <a:ext cx="1111367" cy="1111362"/>
            </a:xfrm>
            <a:prstGeom prst="ellipse">
              <a:avLst/>
            </a:prstGeom>
            <a:blipFill rotWithShape="1">
              <a:blip r:embed="rId1"/>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93" name="Google Shape;293;p16"/>
          <p:cNvGrpSpPr/>
          <p:nvPr/>
        </p:nvGrpSpPr>
        <p:grpSpPr>
          <a:xfrm>
            <a:off x="6337402" y="1678798"/>
            <a:ext cx="1014783" cy="1014783"/>
            <a:chOff x="6337402" y="1678798"/>
            <a:chExt cx="1014783" cy="1014783"/>
          </a:xfrm>
        </p:grpSpPr>
        <p:sp>
          <p:nvSpPr>
            <p:cNvPr id="294" name="Google Shape;294;p16"/>
            <p:cNvSpPr/>
            <p:nvPr/>
          </p:nvSpPr>
          <p:spPr>
            <a:xfrm>
              <a:off x="6337402" y="1678798"/>
              <a:ext cx="1014783" cy="1014783"/>
            </a:xfrm>
            <a:custGeom>
              <a:avLst/>
              <a:gdLst/>
              <a:ahLst/>
              <a:cxnLst/>
              <a:rect l="l" t="t" r="r" b="b"/>
              <a:pathLst>
                <a:path w="971" h="971" extrusionOk="0">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16"/>
            <p:cNvSpPr/>
            <p:nvPr/>
          </p:nvSpPr>
          <p:spPr>
            <a:xfrm>
              <a:off x="6542439" y="1884363"/>
              <a:ext cx="604710" cy="604708"/>
            </a:xfrm>
            <a:prstGeom prst="ellipse">
              <a:avLst/>
            </a:prstGeom>
            <a:blipFill rotWithShape="1">
              <a:blip r:embed="rId2"/>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96" name="Google Shape;296;p16"/>
          <p:cNvGrpSpPr/>
          <p:nvPr/>
        </p:nvGrpSpPr>
        <p:grpSpPr>
          <a:xfrm>
            <a:off x="7244594" y="5381949"/>
            <a:ext cx="1476047" cy="1476047"/>
            <a:chOff x="5629494" y="4587974"/>
            <a:chExt cx="1476047" cy="1476047"/>
          </a:xfrm>
        </p:grpSpPr>
        <p:sp>
          <p:nvSpPr>
            <p:cNvPr id="297" name="Google Shape;297;p16"/>
            <p:cNvSpPr/>
            <p:nvPr/>
          </p:nvSpPr>
          <p:spPr>
            <a:xfrm>
              <a:off x="5629494" y="4587974"/>
              <a:ext cx="1476047" cy="1476047"/>
            </a:xfrm>
            <a:custGeom>
              <a:avLst/>
              <a:gdLst/>
              <a:ahLst/>
              <a:cxnLst/>
              <a:rect l="l" t="t" r="r" b="b"/>
              <a:pathLst>
                <a:path w="971" h="971" extrusionOk="0">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sp>
          <p:nvSpPr>
            <p:cNvPr id="298" name="Google Shape;298;p16"/>
            <p:cNvSpPr/>
            <p:nvPr/>
          </p:nvSpPr>
          <p:spPr>
            <a:xfrm>
              <a:off x="5920568" y="4878844"/>
              <a:ext cx="894316" cy="894310"/>
            </a:xfrm>
            <a:prstGeom prst="ellipse">
              <a:avLst/>
            </a:prstGeom>
            <a:solidFill>
              <a:srgbClr val="F6D3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99" name="Google Shape;299;p16"/>
            <p:cNvGrpSpPr/>
            <p:nvPr/>
          </p:nvGrpSpPr>
          <p:grpSpPr>
            <a:xfrm>
              <a:off x="6179581" y="5171794"/>
              <a:ext cx="379006" cy="308406"/>
              <a:chOff x="1550139" y="1314466"/>
              <a:chExt cx="509139" cy="414300"/>
            </a:xfrm>
          </p:grpSpPr>
          <p:sp>
            <p:nvSpPr>
              <p:cNvPr id="300" name="Google Shape;300;p16"/>
              <p:cNvSpPr/>
              <p:nvPr/>
            </p:nvSpPr>
            <p:spPr>
              <a:xfrm>
                <a:off x="1550139" y="1314466"/>
                <a:ext cx="509139" cy="414300"/>
              </a:xfrm>
              <a:custGeom>
                <a:avLst/>
                <a:gdLst/>
                <a:ahLst/>
                <a:cxnLst/>
                <a:rect l="l" t="t" r="r" b="b"/>
                <a:pathLst>
                  <a:path w="153" h="125" extrusionOk="0">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16"/>
              <p:cNvSpPr/>
              <p:nvPr/>
            </p:nvSpPr>
            <p:spPr>
              <a:xfrm>
                <a:off x="1949464" y="1366877"/>
                <a:ext cx="49916" cy="102328"/>
              </a:xfrm>
              <a:custGeom>
                <a:avLst/>
                <a:gdLst/>
                <a:ahLst/>
                <a:cxnLst/>
                <a:rect l="l" t="t" r="r" b="b"/>
                <a:pathLst>
                  <a:path w="20" h="41" extrusionOk="0">
                    <a:moveTo>
                      <a:pt x="20" y="41"/>
                    </a:moveTo>
                    <a:lnTo>
                      <a:pt x="20" y="0"/>
                    </a:lnTo>
                    <a:lnTo>
                      <a:pt x="0" y="0"/>
                    </a:lnTo>
                    <a:lnTo>
                      <a:pt x="0" y="24"/>
                    </a:lnTo>
                    <a:lnTo>
                      <a:pt x="20" y="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02" name="Google Shape;302;p16"/>
              <p:cNvSpPr/>
              <p:nvPr/>
            </p:nvSpPr>
            <p:spPr>
              <a:xfrm>
                <a:off x="1777255" y="1484179"/>
                <a:ext cx="52412" cy="54907"/>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303" name="Google Shape;303;p16"/>
          <p:cNvGrpSpPr/>
          <p:nvPr/>
        </p:nvGrpSpPr>
        <p:grpSpPr>
          <a:xfrm>
            <a:off x="847988" y="1441292"/>
            <a:ext cx="10631519" cy="4731983"/>
            <a:chOff x="958863" y="2003542"/>
            <a:chExt cx="10631519" cy="4731983"/>
          </a:xfrm>
        </p:grpSpPr>
        <p:grpSp>
          <p:nvGrpSpPr>
            <p:cNvPr id="304" name="Google Shape;304;p16"/>
            <p:cNvGrpSpPr/>
            <p:nvPr/>
          </p:nvGrpSpPr>
          <p:grpSpPr>
            <a:xfrm>
              <a:off x="1251323" y="2003542"/>
              <a:ext cx="3565126" cy="1216077"/>
              <a:chOff x="1251323" y="2003542"/>
              <a:chExt cx="3565126" cy="1216077"/>
            </a:xfrm>
          </p:grpSpPr>
          <p:cxnSp>
            <p:nvCxnSpPr>
              <p:cNvPr id="305" name="Google Shape;305;p16"/>
              <p:cNvCxnSpPr/>
              <p:nvPr/>
            </p:nvCxnSpPr>
            <p:spPr>
              <a:xfrm rot="10800000">
                <a:off x="1392738" y="2486337"/>
                <a:ext cx="3423711" cy="0"/>
              </a:xfrm>
              <a:prstGeom prst="straightConnector1">
                <a:avLst/>
              </a:prstGeom>
              <a:noFill/>
              <a:ln w="9525" cap="flat" cmpd="sng">
                <a:solidFill>
                  <a:srgbClr val="348899">
                    <a:alpha val="66666"/>
                  </a:srgbClr>
                </a:solidFill>
                <a:prstDash val="solid"/>
                <a:miter lim="800000"/>
                <a:headEnd type="none" w="sm" len="sm"/>
                <a:tailEnd type="none" w="sm" len="sm"/>
              </a:ln>
            </p:spPr>
          </p:cxnSp>
          <p:sp>
            <p:nvSpPr>
              <p:cNvPr id="306" name="Google Shape;306;p16"/>
              <p:cNvSpPr/>
              <p:nvPr/>
            </p:nvSpPr>
            <p:spPr>
              <a:xfrm>
                <a:off x="1290914" y="2003542"/>
                <a:ext cx="20840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latin typeface="Arial" panose="020B0604020202020204"/>
                    <a:ea typeface="Arial" panose="020B0604020202020204"/>
                    <a:cs typeface="Arial" panose="020B0604020202020204"/>
                    <a:sym typeface="Arial" panose="020B0604020202020204"/>
                  </a:rPr>
                  <a:t>点击添加标题</a:t>
                </a:r>
                <a:endParaRPr sz="2400">
                  <a:solidFill>
                    <a:srgbClr val="348899"/>
                  </a:solidFill>
                  <a:latin typeface="Arial" panose="020B0604020202020204"/>
                  <a:ea typeface="Arial" panose="020B0604020202020204"/>
                  <a:cs typeface="Arial" panose="020B0604020202020204"/>
                  <a:sym typeface="Arial" panose="020B0604020202020204"/>
                </a:endParaRPr>
              </a:p>
            </p:txBody>
          </p:sp>
          <p:sp>
            <p:nvSpPr>
              <p:cNvPr id="307" name="Google Shape;307;p16"/>
              <p:cNvSpPr/>
              <p:nvPr/>
            </p:nvSpPr>
            <p:spPr>
              <a:xfrm>
                <a:off x="1251323" y="2594255"/>
                <a:ext cx="3397063" cy="625364"/>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400">
                    <a:solidFill>
                      <a:srgbClr val="A5A5A5"/>
                    </a:solidFill>
                    <a:latin typeface="Arial" panose="020B0604020202020204"/>
                    <a:ea typeface="Arial" panose="020B0604020202020204"/>
                    <a:cs typeface="Arial" panose="020B0604020202020204"/>
                    <a:sym typeface="Arial" panose="020B0604020202020204"/>
                  </a:rPr>
                  <a:t>请替换文字内容，修改文字内容，也可以直接复制你的内容到此。</a:t>
                </a: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308" name="Google Shape;308;p16"/>
            <p:cNvGrpSpPr/>
            <p:nvPr/>
          </p:nvGrpSpPr>
          <p:grpSpPr>
            <a:xfrm>
              <a:off x="958863" y="3639775"/>
              <a:ext cx="3204147" cy="2351910"/>
              <a:chOff x="958863" y="3639775"/>
              <a:chExt cx="3204147" cy="2351910"/>
            </a:xfrm>
          </p:grpSpPr>
          <p:cxnSp>
            <p:nvCxnSpPr>
              <p:cNvPr id="309" name="Google Shape;309;p16"/>
              <p:cNvCxnSpPr/>
              <p:nvPr/>
            </p:nvCxnSpPr>
            <p:spPr>
              <a:xfrm rot="10800000">
                <a:off x="1006867" y="4151051"/>
                <a:ext cx="3129283" cy="0"/>
              </a:xfrm>
              <a:prstGeom prst="straightConnector1">
                <a:avLst/>
              </a:prstGeom>
              <a:noFill/>
              <a:ln w="9525" cap="flat" cmpd="sng">
                <a:solidFill>
                  <a:srgbClr val="348899">
                    <a:alpha val="66666"/>
                  </a:srgbClr>
                </a:solidFill>
                <a:prstDash val="solid"/>
                <a:miter lim="800000"/>
                <a:headEnd type="none" w="sm" len="sm"/>
                <a:tailEnd type="none" w="sm" len="sm"/>
              </a:ln>
            </p:spPr>
          </p:cxnSp>
          <p:sp>
            <p:nvSpPr>
              <p:cNvPr id="310" name="Google Shape;310;p16"/>
              <p:cNvSpPr/>
              <p:nvPr/>
            </p:nvSpPr>
            <p:spPr>
              <a:xfrm>
                <a:off x="1001375" y="3639775"/>
                <a:ext cx="20840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latin typeface="Arial" panose="020B0604020202020204"/>
                    <a:ea typeface="Arial" panose="020B0604020202020204"/>
                    <a:cs typeface="Arial" panose="020B0604020202020204"/>
                    <a:sym typeface="Arial" panose="020B0604020202020204"/>
                  </a:rPr>
                  <a:t>点击添加标题</a:t>
                </a:r>
                <a:endParaRPr sz="2400">
                  <a:solidFill>
                    <a:srgbClr val="348899"/>
                  </a:solidFill>
                  <a:latin typeface="Arial" panose="020B0604020202020204"/>
                  <a:ea typeface="Arial" panose="020B0604020202020204"/>
                  <a:cs typeface="Arial" panose="020B0604020202020204"/>
                  <a:sym typeface="Arial" panose="020B0604020202020204"/>
                </a:endParaRPr>
              </a:p>
            </p:txBody>
          </p:sp>
          <p:sp>
            <p:nvSpPr>
              <p:cNvPr id="311" name="Google Shape;311;p16"/>
              <p:cNvSpPr/>
              <p:nvPr/>
            </p:nvSpPr>
            <p:spPr>
              <a:xfrm>
                <a:off x="958863" y="4246014"/>
                <a:ext cx="3204147" cy="1745671"/>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312" name="Google Shape;312;p16"/>
            <p:cNvGrpSpPr/>
            <p:nvPr/>
          </p:nvGrpSpPr>
          <p:grpSpPr>
            <a:xfrm>
              <a:off x="6724925" y="2161717"/>
              <a:ext cx="4780800" cy="4573808"/>
              <a:chOff x="6724925" y="2161717"/>
              <a:chExt cx="4780800" cy="4573808"/>
            </a:xfrm>
          </p:grpSpPr>
          <p:cxnSp>
            <p:nvCxnSpPr>
              <p:cNvPr id="313" name="Google Shape;313;p16"/>
              <p:cNvCxnSpPr/>
              <p:nvPr/>
            </p:nvCxnSpPr>
            <p:spPr>
              <a:xfrm rot="10800000">
                <a:off x="7352185" y="2161717"/>
                <a:ext cx="3526292" cy="0"/>
              </a:xfrm>
              <a:prstGeom prst="straightConnector1">
                <a:avLst/>
              </a:prstGeom>
              <a:noFill/>
              <a:ln w="9525" cap="flat" cmpd="sng">
                <a:solidFill>
                  <a:srgbClr val="348899">
                    <a:alpha val="66666"/>
                  </a:srgbClr>
                </a:solidFill>
                <a:prstDash val="solid"/>
                <a:miter lim="800000"/>
                <a:headEnd type="none" w="sm" len="sm"/>
                <a:tailEnd type="none" w="sm" len="sm"/>
              </a:ln>
            </p:spPr>
          </p:cxnSp>
          <p:sp>
            <p:nvSpPr>
              <p:cNvPr id="314" name="Google Shape;314;p16"/>
              <p:cNvSpPr/>
              <p:nvPr/>
            </p:nvSpPr>
            <p:spPr>
              <a:xfrm>
                <a:off x="6724925" y="4587525"/>
                <a:ext cx="4780800" cy="214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chemeClr val="dk1"/>
                    </a:solidFill>
                  </a:rPr>
                  <a:t>This view was created to show the favourite food for online customers</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315" name="Google Shape;315;p16"/>
              <p:cNvSpPr/>
              <p:nvPr/>
            </p:nvSpPr>
            <p:spPr>
              <a:xfrm>
                <a:off x="7416791" y="5194124"/>
                <a:ext cx="3397200" cy="6255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316" name="Google Shape;316;p16"/>
            <p:cNvGrpSpPr/>
            <p:nvPr/>
          </p:nvGrpSpPr>
          <p:grpSpPr>
            <a:xfrm>
              <a:off x="7778219" y="3143770"/>
              <a:ext cx="3812163" cy="1368419"/>
              <a:chOff x="7778219" y="3143770"/>
              <a:chExt cx="3812163" cy="1368419"/>
            </a:xfrm>
          </p:grpSpPr>
          <p:cxnSp>
            <p:nvCxnSpPr>
              <p:cNvPr id="317" name="Google Shape;317;p16"/>
              <p:cNvCxnSpPr/>
              <p:nvPr/>
            </p:nvCxnSpPr>
            <p:spPr>
              <a:xfrm rot="10800000">
                <a:off x="7778219" y="3677937"/>
                <a:ext cx="3533628" cy="0"/>
              </a:xfrm>
              <a:prstGeom prst="straightConnector1">
                <a:avLst/>
              </a:prstGeom>
              <a:noFill/>
              <a:ln w="9525" cap="flat" cmpd="sng">
                <a:solidFill>
                  <a:srgbClr val="348899">
                    <a:alpha val="66666"/>
                  </a:srgbClr>
                </a:solidFill>
                <a:prstDash val="solid"/>
                <a:miter lim="800000"/>
                <a:headEnd type="none" w="sm" len="sm"/>
                <a:tailEnd type="none" w="sm" len="sm"/>
              </a:ln>
            </p:spPr>
          </p:cxnSp>
          <p:sp>
            <p:nvSpPr>
              <p:cNvPr id="318" name="Google Shape;318;p16"/>
              <p:cNvSpPr/>
              <p:nvPr/>
            </p:nvSpPr>
            <p:spPr>
              <a:xfrm>
                <a:off x="9506282" y="3143770"/>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48899"/>
                  </a:solidFill>
                  <a:latin typeface="Arial" panose="020B0604020202020204"/>
                  <a:ea typeface="Arial" panose="020B0604020202020204"/>
                  <a:cs typeface="Arial" panose="020B0604020202020204"/>
                  <a:sym typeface="Arial" panose="020B0604020202020204"/>
                </a:endParaRPr>
              </a:p>
            </p:txBody>
          </p:sp>
          <p:sp>
            <p:nvSpPr>
              <p:cNvPr id="319" name="Google Shape;319;p16"/>
              <p:cNvSpPr/>
              <p:nvPr/>
            </p:nvSpPr>
            <p:spPr>
              <a:xfrm>
                <a:off x="7913876" y="3886689"/>
                <a:ext cx="3397200" cy="625500"/>
              </a:xfrm>
              <a:prstGeom prst="rect">
                <a:avLst/>
              </a:prstGeom>
              <a:noFill/>
              <a:ln>
                <a:noFill/>
              </a:ln>
            </p:spPr>
            <p:txBody>
              <a:bodyPr spcFirstLastPara="1" wrap="square" lIns="91425" tIns="45700" rIns="91425" bIns="45700" anchor="t" anchorCtr="0">
                <a:noAutofit/>
              </a:bodyPr>
              <a:lstStyle/>
              <a:p>
                <a:pPr marL="0" marR="0" lvl="0" indent="0" algn="r" rtl="0">
                  <a:lnSpc>
                    <a:spcPct val="130000"/>
                  </a:lnSpc>
                  <a:spcBef>
                    <a:spcPts val="0"/>
                  </a:spcBef>
                  <a:spcAft>
                    <a:spcPts val="0"/>
                  </a:spcAft>
                  <a:buNone/>
                </a:pP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320" name="Google Shape;320;p16"/>
            <p:cNvGrpSpPr/>
            <p:nvPr/>
          </p:nvGrpSpPr>
          <p:grpSpPr>
            <a:xfrm>
              <a:off x="7105541" y="4793408"/>
              <a:ext cx="3663173" cy="1165072"/>
              <a:chOff x="7105541" y="4793408"/>
              <a:chExt cx="3663173" cy="1165072"/>
            </a:xfrm>
          </p:grpSpPr>
          <p:cxnSp>
            <p:nvCxnSpPr>
              <p:cNvPr id="321" name="Google Shape;321;p16"/>
              <p:cNvCxnSpPr/>
              <p:nvPr/>
            </p:nvCxnSpPr>
            <p:spPr>
              <a:xfrm rot="10800000">
                <a:off x="7105541" y="5291381"/>
                <a:ext cx="3554218" cy="0"/>
              </a:xfrm>
              <a:prstGeom prst="straightConnector1">
                <a:avLst/>
              </a:prstGeom>
              <a:noFill/>
              <a:ln w="9525" cap="flat" cmpd="sng">
                <a:solidFill>
                  <a:srgbClr val="348899">
                    <a:alpha val="66666"/>
                  </a:srgbClr>
                </a:solidFill>
                <a:prstDash val="solid"/>
                <a:miter lim="800000"/>
                <a:headEnd type="none" w="sm" len="sm"/>
                <a:tailEnd type="none" w="sm" len="sm"/>
              </a:ln>
            </p:spPr>
          </p:cxnSp>
          <p:sp>
            <p:nvSpPr>
              <p:cNvPr id="322" name="Google Shape;322;p16"/>
              <p:cNvSpPr/>
              <p:nvPr/>
            </p:nvSpPr>
            <p:spPr>
              <a:xfrm>
                <a:off x="8684638" y="4793408"/>
                <a:ext cx="20840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48899"/>
                  </a:solidFill>
                  <a:latin typeface="Arial" panose="020B0604020202020204"/>
                  <a:ea typeface="Arial" panose="020B0604020202020204"/>
                  <a:cs typeface="Arial" panose="020B0604020202020204"/>
                  <a:sym typeface="Arial" panose="020B0604020202020204"/>
                </a:endParaRPr>
              </a:p>
            </p:txBody>
          </p:sp>
          <p:sp>
            <p:nvSpPr>
              <p:cNvPr id="323" name="Google Shape;323;p16"/>
              <p:cNvSpPr/>
              <p:nvPr/>
            </p:nvSpPr>
            <p:spPr>
              <a:xfrm>
                <a:off x="7269341" y="5333116"/>
                <a:ext cx="3397063" cy="625364"/>
              </a:xfrm>
              <a:prstGeom prst="rect">
                <a:avLst/>
              </a:prstGeom>
              <a:noFill/>
              <a:ln>
                <a:noFill/>
              </a:ln>
            </p:spPr>
            <p:txBody>
              <a:bodyPr spcFirstLastPara="1" wrap="square" lIns="91425" tIns="45700" rIns="91425" bIns="45700" anchor="t" anchorCtr="0">
                <a:noAutofit/>
              </a:bodyPr>
              <a:lstStyle/>
              <a:p>
                <a:pPr marL="0" marR="0" lvl="0" indent="0" algn="r" rtl="0">
                  <a:lnSpc>
                    <a:spcPct val="130000"/>
                  </a:lnSpc>
                  <a:spcBef>
                    <a:spcPts val="0"/>
                  </a:spcBef>
                  <a:spcAft>
                    <a:spcPts val="0"/>
                  </a:spcAft>
                  <a:buNone/>
                </a:pP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pic>
        <p:nvPicPr>
          <p:cNvPr id="324" name="Google Shape;324;p16"/>
          <p:cNvPicPr preferRelativeResize="0"/>
          <p:nvPr/>
        </p:nvPicPr>
        <p:blipFill>
          <a:blip r:embed="rId3"/>
          <a:stretch>
            <a:fillRect/>
          </a:stretch>
        </p:blipFill>
        <p:spPr>
          <a:xfrm>
            <a:off x="558525" y="4315375"/>
            <a:ext cx="5214025" cy="1857900"/>
          </a:xfrm>
          <a:prstGeom prst="rect">
            <a:avLst/>
          </a:prstGeom>
          <a:noFill/>
          <a:ln>
            <a:noFill/>
          </a:ln>
        </p:spPr>
      </p:pic>
      <p:pic>
        <p:nvPicPr>
          <p:cNvPr id="325" name="Google Shape;325;p16"/>
          <p:cNvPicPr preferRelativeResize="0"/>
          <p:nvPr/>
        </p:nvPicPr>
        <p:blipFill>
          <a:blip r:embed="rId4"/>
          <a:stretch>
            <a:fillRect/>
          </a:stretch>
        </p:blipFill>
        <p:spPr>
          <a:xfrm>
            <a:off x="6194875" y="973575"/>
            <a:ext cx="5101000" cy="2970124"/>
          </a:xfrm>
          <a:prstGeom prst="rect">
            <a:avLst/>
          </a:prstGeom>
          <a:noFill/>
          <a:ln>
            <a:noFill/>
          </a:ln>
        </p:spPr>
      </p:pic>
      <p:sp>
        <p:nvSpPr>
          <p:cNvPr id="326" name="Google Shape;326;p16"/>
          <p:cNvSpPr/>
          <p:nvPr/>
        </p:nvSpPr>
        <p:spPr>
          <a:xfrm>
            <a:off x="4892038" y="322703"/>
            <a:ext cx="2256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a:solidFill>
                  <a:srgbClr val="348899"/>
                </a:solidFill>
              </a:rPr>
              <a:t>View 2</a:t>
            </a:r>
            <a:endParaRPr sz="2400">
              <a:solidFill>
                <a:srgbClr val="348899"/>
              </a:solidFill>
              <a:latin typeface="Arial" panose="020B0604020202020204"/>
              <a:ea typeface="Arial" panose="020B0604020202020204"/>
              <a:cs typeface="Arial" panose="020B0604020202020204"/>
              <a:sym typeface="Arial" panose="020B0604020202020204"/>
            </a:endParaRPr>
          </a:p>
        </p:txBody>
      </p:sp>
      <p:pic>
        <p:nvPicPr>
          <p:cNvPr id="327" name="Google Shape;327;p16"/>
          <p:cNvPicPr preferRelativeResize="0"/>
          <p:nvPr/>
        </p:nvPicPr>
        <p:blipFill>
          <a:blip r:embed="rId5"/>
          <a:stretch>
            <a:fillRect/>
          </a:stretch>
        </p:blipFill>
        <p:spPr>
          <a:xfrm>
            <a:off x="149150" y="973575"/>
            <a:ext cx="6045726" cy="2922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ppt_w</p:attrName>
                                        </p:attrNameLst>
                                      </p:cBhvr>
                                      <p:tavLst>
                                        <p:tav tm="0" fmla="">
                                          <p:val>
                                            <p:fltVal val="0"/>
                                          </p:val>
                                        </p:tav>
                                        <p:tav tm="100000" fmla="">
                                          <p:val>
                                            <p:strVal val="#ppt_w"/>
                                          </p:val>
                                        </p:tav>
                                      </p:tavLst>
                                    </p:anim>
                                    <p:anim calcmode="lin" valueType="num">
                                      <p:cBhvr additive="base">
                                        <p:cTn id="8" dur="500"/>
                                        <p:tgtEl>
                                          <p:spTgt spid="293"/>
                                        </p:tgtEl>
                                        <p:attrNameLst>
                                          <p:attrName>ppt_h</p:attrName>
                                        </p:attrNameLst>
                                      </p:cBhvr>
                                      <p:tavLst>
                                        <p:tav tm="0" fmla="">
                                          <p:val>
                                            <p:fltVal val="0"/>
                                          </p:val>
                                        </p:tav>
                                        <p:tav tm="100000" fmla="">
                                          <p:val>
                                            <p:strVal val="#ppt_h"/>
                                          </p:val>
                                        </p:tav>
                                      </p:tavLst>
                                    </p:anim>
                                  </p:childTnLst>
                                </p:cTn>
                              </p:par>
                              <p:par>
                                <p:cTn id="9" presetID="8" presetClass="emph" presetSubtype="0" fill="hold" nodeType="withEffect">
                                  <p:stCondLst>
                                    <p:cond delay="0"/>
                                  </p:stCondLst>
                                  <p:childTnLst>
                                    <p:animRot by="-21600000">
                                      <p:cBhvr>
                                        <p:cTn id="10" dur="2000" fill="hold"/>
                                        <p:tgtEl>
                                          <p:spTgt spid="293"/>
                                        </p:tgtEl>
                                        <p:attrNameLst>
                                          <p:attrName>r</p:attrName>
                                        </p:attrNameLst>
                                      </p:cBhvr>
                                    </p:animRot>
                                  </p:childTnLst>
                                </p:cTn>
                              </p:par>
                              <p:par>
                                <p:cTn id="11" presetID="23" presetClass="entr" presetSubtype="16" fill="hold" nodeType="withEffect">
                                  <p:stCondLst>
                                    <p:cond delay="0"/>
                                  </p:stCondLst>
                                  <p:childTnLst>
                                    <p:set>
                                      <p:cBhvr>
                                        <p:cTn id="12" dur="1" fill="hold">
                                          <p:stCondLst>
                                            <p:cond delay="0"/>
                                          </p:stCondLst>
                                        </p:cTn>
                                        <p:tgtEl>
                                          <p:spTgt spid="290"/>
                                        </p:tgtEl>
                                        <p:attrNameLst>
                                          <p:attrName>style.visibility</p:attrName>
                                        </p:attrNameLst>
                                      </p:cBhvr>
                                      <p:to>
                                        <p:strVal val="visible"/>
                                      </p:to>
                                    </p:set>
                                    <p:anim calcmode="lin" valueType="num">
                                      <p:cBhvr additive="base">
                                        <p:cTn id="13" dur="500"/>
                                        <p:tgtEl>
                                          <p:spTgt spid="290"/>
                                        </p:tgtEl>
                                        <p:attrNameLst>
                                          <p:attrName>ppt_w</p:attrName>
                                        </p:attrNameLst>
                                      </p:cBhvr>
                                      <p:tavLst>
                                        <p:tav tm="0" fmla="">
                                          <p:val>
                                            <p:fltVal val="0"/>
                                          </p:val>
                                        </p:tav>
                                        <p:tav tm="100000" fmla="">
                                          <p:val>
                                            <p:strVal val="#ppt_w"/>
                                          </p:val>
                                        </p:tav>
                                      </p:tavLst>
                                    </p:anim>
                                    <p:anim calcmode="lin" valueType="num">
                                      <p:cBhvr additive="base">
                                        <p:cTn id="14" dur="500"/>
                                        <p:tgtEl>
                                          <p:spTgt spid="290"/>
                                        </p:tgtEl>
                                        <p:attrNameLst>
                                          <p:attrName>ppt_h</p:attrName>
                                        </p:attrNameLst>
                                      </p:cBhvr>
                                      <p:tavLst>
                                        <p:tav tm="0" fmla="">
                                          <p:val>
                                            <p:fltVal val="0"/>
                                          </p:val>
                                        </p:tav>
                                        <p:tav tm="100000" fmla="">
                                          <p:val>
                                            <p:strVal val="#ppt_h"/>
                                          </p:val>
                                        </p:tav>
                                      </p:tavLst>
                                    </p:anim>
                                  </p:childTnLst>
                                </p:cTn>
                              </p:par>
                              <p:par>
                                <p:cTn id="15" presetID="8" presetClass="emph" presetSubtype="0" fill="hold" nodeType="withEffect">
                                  <p:stCondLst>
                                    <p:cond delay="0"/>
                                  </p:stCondLst>
                                  <p:childTnLst>
                                    <p:animRot by="-21600000">
                                      <p:cBhvr>
                                        <p:cTn id="16" dur="2000" fill="hold"/>
                                        <p:tgtEl>
                                          <p:spTgt spid="290"/>
                                        </p:tgtEl>
                                        <p:attrNameLst>
                                          <p:attrName>r</p:attrName>
                                        </p:attrNameLst>
                                      </p:cBhvr>
                                    </p:animRot>
                                  </p:childTnLst>
                                </p:cTn>
                              </p:par>
                              <p:par>
                                <p:cTn id="17" presetID="23" presetClass="entr" presetSubtype="16"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 calcmode="lin" valueType="num">
                                      <p:cBhvr additive="base">
                                        <p:cTn id="19" dur="500"/>
                                        <p:tgtEl>
                                          <p:spTgt spid="296"/>
                                        </p:tgtEl>
                                        <p:attrNameLst>
                                          <p:attrName>ppt_w</p:attrName>
                                        </p:attrNameLst>
                                      </p:cBhvr>
                                      <p:tavLst>
                                        <p:tav tm="0" fmla="">
                                          <p:val>
                                            <p:fltVal val="0"/>
                                          </p:val>
                                        </p:tav>
                                        <p:tav tm="100000" fmla="">
                                          <p:val>
                                            <p:strVal val="#ppt_w"/>
                                          </p:val>
                                        </p:tav>
                                      </p:tavLst>
                                    </p:anim>
                                    <p:anim calcmode="lin" valueType="num">
                                      <p:cBhvr additive="base">
                                        <p:cTn id="20" dur="500"/>
                                        <p:tgtEl>
                                          <p:spTgt spid="296"/>
                                        </p:tgtEl>
                                        <p:attrNameLst>
                                          <p:attrName>ppt_h</p:attrName>
                                        </p:attrNameLst>
                                      </p:cBhvr>
                                      <p:tavLst>
                                        <p:tav tm="0" fmla="">
                                          <p:val>
                                            <p:fltVal val="0"/>
                                          </p:val>
                                        </p:tav>
                                        <p:tav tm="100000" fmla="">
                                          <p:val>
                                            <p:strVal val="#ppt_h"/>
                                          </p:val>
                                        </p:tav>
                                      </p:tavLst>
                                    </p:anim>
                                  </p:childTnLst>
                                </p:cTn>
                              </p:par>
                              <p:par>
                                <p:cTn id="21" presetID="8" presetClass="emph" presetSubtype="0" fill="hold" nodeType="withEffect">
                                  <p:stCondLst>
                                    <p:cond delay="0"/>
                                  </p:stCondLst>
                                  <p:childTnLst>
                                    <p:animRot by="-21600000">
                                      <p:cBhvr>
                                        <p:cTn id="22" dur="2000" fill="hold"/>
                                        <p:tgtEl>
                                          <p:spTgt spid="296"/>
                                        </p:tgtEl>
                                        <p:attrNameLst>
                                          <p:attrName>r</p:attrName>
                                        </p:attrNameLst>
                                      </p:cBhvr>
                                    </p:animRot>
                                  </p:childTnLst>
                                </p:cTn>
                              </p:par>
                              <p:par>
                                <p:cTn id="23" presetID="10" presetClass="entr" presetSubtype="0" fill="hold" nodeType="withEffect">
                                  <p:stCondLst>
                                    <p:cond delay="1000"/>
                                  </p:stCondLst>
                                  <p:childTnLst>
                                    <p:set>
                                      <p:cBhvr>
                                        <p:cTn id="24" dur="1" fill="hold">
                                          <p:stCondLst>
                                            <p:cond delay="0"/>
                                          </p:stCondLst>
                                        </p:cTn>
                                        <p:tgtEl>
                                          <p:spTgt spid="303"/>
                                        </p:tgtEl>
                                        <p:attrNameLst>
                                          <p:attrName>style.visibility</p:attrName>
                                        </p:attrNameLst>
                                      </p:cBhvr>
                                      <p:to>
                                        <p:strVal val="visible"/>
                                      </p:to>
                                    </p:set>
                                    <p:animEffect transition="in" filter="fade">
                                      <p:cBhvr>
                                        <p:cTn id="25"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17"/>
          <p:cNvSpPr/>
          <p:nvPr/>
        </p:nvSpPr>
        <p:spPr>
          <a:xfrm>
            <a:off x="4163010" y="426272"/>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34" name="Google Shape;334;p17"/>
          <p:cNvSpPr/>
          <p:nvPr/>
        </p:nvSpPr>
        <p:spPr>
          <a:xfrm>
            <a:off x="4537547"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35" name="Google Shape;335;p17"/>
          <p:cNvSpPr/>
          <p:nvPr/>
        </p:nvSpPr>
        <p:spPr>
          <a:xfrm>
            <a:off x="7644487" y="426271"/>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36" name="Google Shape;336;p17"/>
          <p:cNvSpPr/>
          <p:nvPr/>
        </p:nvSpPr>
        <p:spPr>
          <a:xfrm>
            <a:off x="7244594"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37" name="Google Shape;337;p17"/>
          <p:cNvSpPr/>
          <p:nvPr/>
        </p:nvSpPr>
        <p:spPr>
          <a:xfrm>
            <a:off x="4892038" y="322703"/>
            <a:ext cx="2256419"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400">
                <a:solidFill>
                  <a:srgbClr val="348899"/>
                </a:solidFill>
              </a:rPr>
              <a:t>     Report 2</a:t>
            </a:r>
            <a:endParaRPr sz="2400">
              <a:solidFill>
                <a:srgbClr val="348899"/>
              </a:solidFill>
              <a:latin typeface="Arial" panose="020B0604020202020204"/>
              <a:ea typeface="Arial" panose="020B0604020202020204"/>
              <a:cs typeface="Arial" panose="020B0604020202020204"/>
              <a:sym typeface="Arial" panose="020B0604020202020204"/>
            </a:endParaRPr>
          </a:p>
        </p:txBody>
      </p:sp>
      <p:pic>
        <p:nvPicPr>
          <p:cNvPr id="338" name="Google Shape;338;p17"/>
          <p:cNvPicPr preferRelativeResize="0"/>
          <p:nvPr/>
        </p:nvPicPr>
        <p:blipFill>
          <a:blip r:embed="rId1"/>
          <a:stretch>
            <a:fillRect/>
          </a:stretch>
        </p:blipFill>
        <p:spPr>
          <a:xfrm>
            <a:off x="108150" y="784375"/>
            <a:ext cx="4298667" cy="2697425"/>
          </a:xfrm>
          <a:prstGeom prst="rect">
            <a:avLst/>
          </a:prstGeom>
          <a:noFill/>
          <a:ln>
            <a:noFill/>
          </a:ln>
        </p:spPr>
      </p:pic>
      <p:pic>
        <p:nvPicPr>
          <p:cNvPr id="339" name="Google Shape;339;p17"/>
          <p:cNvPicPr preferRelativeResize="0"/>
          <p:nvPr/>
        </p:nvPicPr>
        <p:blipFill>
          <a:blip r:embed="rId2"/>
          <a:stretch>
            <a:fillRect/>
          </a:stretch>
        </p:blipFill>
        <p:spPr>
          <a:xfrm>
            <a:off x="108150" y="3947350"/>
            <a:ext cx="4308400" cy="2464877"/>
          </a:xfrm>
          <a:prstGeom prst="rect">
            <a:avLst/>
          </a:prstGeom>
          <a:noFill/>
          <a:ln>
            <a:noFill/>
          </a:ln>
        </p:spPr>
      </p:pic>
      <p:pic>
        <p:nvPicPr>
          <p:cNvPr id="340" name="Google Shape;340;p17"/>
          <p:cNvPicPr preferRelativeResize="0"/>
          <p:nvPr/>
        </p:nvPicPr>
        <p:blipFill>
          <a:blip r:embed="rId3"/>
          <a:stretch>
            <a:fillRect/>
          </a:stretch>
        </p:blipFill>
        <p:spPr>
          <a:xfrm>
            <a:off x="5008700" y="3947350"/>
            <a:ext cx="4298675" cy="2477168"/>
          </a:xfrm>
          <a:prstGeom prst="rect">
            <a:avLst/>
          </a:prstGeom>
          <a:noFill/>
          <a:ln>
            <a:noFill/>
          </a:ln>
        </p:spPr>
      </p:pic>
      <p:pic>
        <p:nvPicPr>
          <p:cNvPr id="341" name="Google Shape;341;p17"/>
          <p:cNvPicPr preferRelativeResize="0"/>
          <p:nvPr/>
        </p:nvPicPr>
        <p:blipFill>
          <a:blip r:embed="rId4"/>
          <a:stretch>
            <a:fillRect/>
          </a:stretch>
        </p:blipFill>
        <p:spPr>
          <a:xfrm>
            <a:off x="5008700" y="784375"/>
            <a:ext cx="4298675" cy="2634175"/>
          </a:xfrm>
          <a:prstGeom prst="rect">
            <a:avLst/>
          </a:prstGeom>
          <a:noFill/>
          <a:ln>
            <a:noFill/>
          </a:ln>
        </p:spPr>
      </p:pic>
      <p:sp>
        <p:nvSpPr>
          <p:cNvPr id="342" name="Google Shape;342;p17"/>
          <p:cNvSpPr/>
          <p:nvPr/>
        </p:nvSpPr>
        <p:spPr>
          <a:xfrm>
            <a:off x="9635025" y="2373000"/>
            <a:ext cx="2321700" cy="1767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1600">
                <a:solidFill>
                  <a:schemeClr val="dk1"/>
                </a:solidFill>
              </a:rPr>
              <a:t>This report displays the most popular dish in the DineInOrder and the most popular dish in the OnlineOrder</a:t>
            </a:r>
            <a:endParaRPr sz="2000">
              <a:solidFill>
                <a:srgbClr val="348899"/>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7" name="Shape 347"/>
        <p:cNvGrpSpPr/>
        <p:nvPr/>
      </p:nvGrpSpPr>
      <p:grpSpPr>
        <a:xfrm>
          <a:off x="0" y="0"/>
          <a:ext cx="0" cy="0"/>
          <a:chOff x="0" y="0"/>
          <a:chExt cx="0" cy="0"/>
        </a:xfrm>
      </p:grpSpPr>
      <p:sp>
        <p:nvSpPr>
          <p:cNvPr id="348" name="Google Shape;348;p18"/>
          <p:cNvSpPr/>
          <p:nvPr/>
        </p:nvSpPr>
        <p:spPr>
          <a:xfrm>
            <a:off x="1783551" y="-900100"/>
            <a:ext cx="8637600" cy="863760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49" name="Google Shape;349;p18"/>
          <p:cNvSpPr/>
          <p:nvPr/>
        </p:nvSpPr>
        <p:spPr>
          <a:xfrm>
            <a:off x="2676525" y="0"/>
            <a:ext cx="6837363" cy="6837363"/>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50" name="Google Shape;350;p18"/>
          <p:cNvSpPr/>
          <p:nvPr/>
        </p:nvSpPr>
        <p:spPr>
          <a:xfrm>
            <a:off x="2946400" y="298450"/>
            <a:ext cx="6311900" cy="6310313"/>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351" name="Google Shape;351;p18"/>
          <p:cNvSpPr/>
          <p:nvPr/>
        </p:nvSpPr>
        <p:spPr>
          <a:xfrm>
            <a:off x="3221038" y="549275"/>
            <a:ext cx="5726112" cy="5726113"/>
          </a:xfrm>
          <a:prstGeom prst="ellipse">
            <a:avLst/>
          </a:prstGeom>
          <a:solidFill>
            <a:srgbClr val="348899">
              <a:alpha val="3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DB9394"/>
              </a:solidFill>
              <a:latin typeface="Arial" panose="020B0604020202020204"/>
              <a:ea typeface="Arial" panose="020B0604020202020204"/>
              <a:cs typeface="Arial" panose="020B0604020202020204"/>
              <a:sym typeface="Arial" panose="020B0604020202020204"/>
            </a:endParaRPr>
          </a:p>
        </p:txBody>
      </p:sp>
      <p:sp>
        <p:nvSpPr>
          <p:cNvPr id="352" name="Google Shape;352;p18"/>
          <p:cNvSpPr/>
          <p:nvPr/>
        </p:nvSpPr>
        <p:spPr>
          <a:xfrm>
            <a:off x="3360738" y="730250"/>
            <a:ext cx="5446712" cy="5446713"/>
          </a:xfrm>
          <a:prstGeom prst="ellipse">
            <a:avLst/>
          </a:prstGeom>
          <a:noFill/>
          <a:ln w="38100" cap="flat" cmpd="sng">
            <a:solidFill>
              <a:schemeClr val="lt1">
                <a:alpha val="65882"/>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pic>
        <p:nvPicPr>
          <p:cNvPr id="353" name="Google Shape;353;p18"/>
          <p:cNvPicPr preferRelativeResize="0"/>
          <p:nvPr/>
        </p:nvPicPr>
        <p:blipFill rotWithShape="1">
          <a:blip r:embed="rId1"/>
          <a:srcRect/>
          <a:stretch>
            <a:fillRect/>
          </a:stretch>
        </p:blipFill>
        <p:spPr>
          <a:xfrm>
            <a:off x="3306970" y="1886458"/>
            <a:ext cx="874068" cy="835608"/>
          </a:xfrm>
          <a:prstGeom prst="rect">
            <a:avLst/>
          </a:prstGeom>
          <a:noFill/>
          <a:ln>
            <a:noFill/>
          </a:ln>
        </p:spPr>
      </p:pic>
      <p:pic>
        <p:nvPicPr>
          <p:cNvPr id="354" name="Google Shape;354;p18"/>
          <p:cNvPicPr preferRelativeResize="0"/>
          <p:nvPr/>
        </p:nvPicPr>
        <p:blipFill rotWithShape="1">
          <a:blip r:embed="rId1"/>
          <a:srcRect/>
          <a:stretch>
            <a:fillRect/>
          </a:stretch>
        </p:blipFill>
        <p:spPr>
          <a:xfrm flipH="1">
            <a:off x="8142932" y="1886458"/>
            <a:ext cx="874068" cy="835608"/>
          </a:xfrm>
          <a:prstGeom prst="rect">
            <a:avLst/>
          </a:prstGeom>
          <a:noFill/>
          <a:ln>
            <a:noFill/>
          </a:ln>
        </p:spPr>
      </p:pic>
      <p:sp>
        <p:nvSpPr>
          <p:cNvPr id="355" name="Google Shape;355;p18"/>
          <p:cNvSpPr/>
          <p:nvPr/>
        </p:nvSpPr>
        <p:spPr>
          <a:xfrm>
            <a:off x="5160010" y="2781300"/>
            <a:ext cx="2069465" cy="633095"/>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zh-CN" sz="2400" i="0">
                <a:solidFill>
                  <a:schemeClr val="dk1"/>
                </a:solidFill>
                <a:latin typeface="Arial" panose="020B0604020202020204"/>
                <a:ea typeface="Arial" panose="020B0604020202020204"/>
                <a:cs typeface="Arial" panose="020B0604020202020204"/>
                <a:sym typeface="Arial" panose="020B0604020202020204"/>
              </a:rPr>
              <a:t>THANK</a:t>
            </a:r>
            <a:r>
              <a:rPr lang="en-US" altLang="zh-CN" sz="2400" i="0">
                <a:solidFill>
                  <a:schemeClr val="dk1"/>
                </a:solidFill>
                <a:latin typeface="Arial" panose="020B0604020202020204"/>
                <a:ea typeface="Arial" panose="020B0604020202020204"/>
                <a:cs typeface="Arial" panose="020B0604020202020204"/>
                <a:sym typeface="Arial" panose="020B0604020202020204"/>
              </a:rPr>
              <a:t> YOU</a:t>
            </a:r>
            <a:endParaRPr lang="en-US" altLang="zh-CN" sz="2400" i="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6" name="Shape 36"/>
        <p:cNvGrpSpPr/>
        <p:nvPr/>
      </p:nvGrpSpPr>
      <p:grpSpPr>
        <a:xfrm>
          <a:off x="0" y="0"/>
          <a:ext cx="0" cy="0"/>
          <a:chOff x="0" y="0"/>
          <a:chExt cx="0" cy="0"/>
        </a:xfrm>
      </p:grpSpPr>
      <p:sp>
        <p:nvSpPr>
          <p:cNvPr id="37" name="Google Shape;37;p6"/>
          <p:cNvSpPr/>
          <p:nvPr/>
        </p:nvSpPr>
        <p:spPr>
          <a:xfrm>
            <a:off x="0" y="0"/>
            <a:ext cx="12192000" cy="6858000"/>
          </a:xfrm>
          <a:prstGeom prst="rect">
            <a:avLst/>
          </a:prstGeom>
          <a:solidFill>
            <a:srgbClr val="F6FCFB">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8" name="Google Shape;38;p6"/>
          <p:cNvGrpSpPr/>
          <p:nvPr/>
        </p:nvGrpSpPr>
        <p:grpSpPr>
          <a:xfrm>
            <a:off x="0" y="-1073888"/>
            <a:ext cx="4380614" cy="8761227"/>
            <a:chOff x="0" y="0"/>
            <a:chExt cx="3429000" cy="6858000"/>
          </a:xfrm>
        </p:grpSpPr>
        <p:sp>
          <p:nvSpPr>
            <p:cNvPr id="39" name="Google Shape;39;p6"/>
            <p:cNvSpPr/>
            <p:nvPr/>
          </p:nvSpPr>
          <p:spPr>
            <a:xfrm>
              <a:off x="0" y="0"/>
              <a:ext cx="3429000" cy="6858000"/>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sp>
          <p:nvSpPr>
            <p:cNvPr id="40" name="Google Shape;40;p6"/>
            <p:cNvSpPr/>
            <p:nvPr/>
          </p:nvSpPr>
          <p:spPr>
            <a:xfrm>
              <a:off x="0" y="404037"/>
              <a:ext cx="3024963" cy="6049926"/>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sp>
          <p:nvSpPr>
            <p:cNvPr id="41" name="Google Shape;41;p6"/>
            <p:cNvSpPr/>
            <p:nvPr/>
          </p:nvSpPr>
          <p:spPr>
            <a:xfrm>
              <a:off x="0" y="887819"/>
              <a:ext cx="2541181" cy="5082362"/>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grpSp>
      <p:pic>
        <p:nvPicPr>
          <p:cNvPr id="42" name="Google Shape;42;p6"/>
          <p:cNvPicPr preferRelativeResize="0"/>
          <p:nvPr/>
        </p:nvPicPr>
        <p:blipFill rotWithShape="1">
          <a:blip r:embed="rId1"/>
          <a:srcRect/>
          <a:stretch>
            <a:fillRect/>
          </a:stretch>
        </p:blipFill>
        <p:spPr>
          <a:xfrm>
            <a:off x="2334428" y="295287"/>
            <a:ext cx="1563491" cy="1494696"/>
          </a:xfrm>
          <a:prstGeom prst="rect">
            <a:avLst/>
          </a:prstGeom>
          <a:noFill/>
          <a:ln>
            <a:noFill/>
          </a:ln>
        </p:spPr>
      </p:pic>
      <p:sp>
        <p:nvSpPr>
          <p:cNvPr id="43" name="Google Shape;43;p6"/>
          <p:cNvSpPr/>
          <p:nvPr/>
        </p:nvSpPr>
        <p:spPr>
          <a:xfrm>
            <a:off x="864251" y="2845060"/>
            <a:ext cx="1912703"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48899"/>
              </a:buClr>
              <a:buSzPts val="5400"/>
              <a:buFont typeface="Arial" panose="020B0604020202020204"/>
              <a:buNone/>
            </a:pPr>
            <a:endParaRPr sz="4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44" name="Google Shape;44;p6"/>
          <p:cNvSpPr/>
          <p:nvPr/>
        </p:nvSpPr>
        <p:spPr>
          <a:xfrm rot="6515357">
            <a:off x="3678732" y="-907955"/>
            <a:ext cx="8514552" cy="8514552"/>
          </a:xfrm>
          <a:prstGeom prst="arc">
            <a:avLst>
              <a:gd name="adj1" fmla="val 14706301"/>
              <a:gd name="adj2" fmla="val 18532973"/>
            </a:avLst>
          </a:prstGeom>
          <a:noFill/>
          <a:ln w="12700" cap="flat" cmpd="sng">
            <a:solidFill>
              <a:srgbClr val="348899">
                <a:alpha val="20784"/>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5" name="Google Shape;45;p6"/>
          <p:cNvSpPr/>
          <p:nvPr/>
        </p:nvSpPr>
        <p:spPr>
          <a:xfrm rot="7009634">
            <a:off x="3283713" y="-950550"/>
            <a:ext cx="8514552" cy="8514552"/>
          </a:xfrm>
          <a:prstGeom prst="arc">
            <a:avLst>
              <a:gd name="adj1" fmla="val 15072077"/>
              <a:gd name="adj2" fmla="val 17090246"/>
            </a:avLst>
          </a:prstGeom>
          <a:noFill/>
          <a:ln w="12700" cap="flat" cmpd="sng">
            <a:solidFill>
              <a:srgbClr val="348899">
                <a:alpha val="28627"/>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6" name="Google Shape;46;p6"/>
          <p:cNvSpPr/>
          <p:nvPr/>
        </p:nvSpPr>
        <p:spPr>
          <a:xfrm rot="7009634">
            <a:off x="2813581" y="-1052151"/>
            <a:ext cx="8514552" cy="8514552"/>
          </a:xfrm>
          <a:prstGeom prst="arc">
            <a:avLst>
              <a:gd name="adj1" fmla="val 11639247"/>
              <a:gd name="adj2" fmla="val 18478045"/>
            </a:avLst>
          </a:prstGeom>
          <a:noFill/>
          <a:ln w="12700" cap="flat" cmpd="sng">
            <a:solidFill>
              <a:srgbClr val="348899">
                <a:alpha val="25882"/>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47" name="Google Shape;47;p6"/>
          <p:cNvGrpSpPr/>
          <p:nvPr/>
        </p:nvGrpSpPr>
        <p:grpSpPr>
          <a:xfrm>
            <a:off x="5615529" y="1067349"/>
            <a:ext cx="3941772" cy="821106"/>
            <a:chOff x="5738817" y="1067349"/>
            <a:chExt cx="3941772" cy="821106"/>
          </a:xfrm>
        </p:grpSpPr>
        <p:sp>
          <p:nvSpPr>
            <p:cNvPr id="48" name="Google Shape;48;p6"/>
            <p:cNvSpPr/>
            <p:nvPr/>
          </p:nvSpPr>
          <p:spPr>
            <a:xfrm>
              <a:off x="6561584" y="1067349"/>
              <a:ext cx="3119005"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800">
                  <a:solidFill>
                    <a:srgbClr val="348899"/>
                  </a:solidFill>
                </a:rPr>
                <a:t>About the topic</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49" name="Google Shape;49;p6"/>
            <p:cNvSpPr/>
            <p:nvPr/>
          </p:nvSpPr>
          <p:spPr>
            <a:xfrm>
              <a:off x="6610546" y="1549901"/>
              <a:ext cx="3070043" cy="33855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1600">
                  <a:solidFill>
                    <a:srgbClr val="348899"/>
                  </a:solidFill>
                </a:rPr>
                <a:t>Database purpose</a:t>
              </a:r>
              <a:endParaRPr sz="16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50" name="Google Shape;50;p6"/>
            <p:cNvSpPr/>
            <p:nvPr/>
          </p:nvSpPr>
          <p:spPr>
            <a:xfrm>
              <a:off x="5738817" y="1067349"/>
              <a:ext cx="755827" cy="755827"/>
            </a:xfrm>
            <a:prstGeom prst="ellipse">
              <a:avLst/>
            </a:prstGeom>
            <a:noFill/>
            <a:ln w="50800" cap="flat" cmpd="sng">
              <a:solidFill>
                <a:srgbClr val="348899">
                  <a:alpha val="4274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2800" b="0" i="0" u="none" strike="noStrike" cap="none">
                  <a:solidFill>
                    <a:srgbClr val="348899"/>
                  </a:solidFill>
                  <a:latin typeface="Arial" panose="020B0604020202020204"/>
                  <a:ea typeface="Arial" panose="020B0604020202020204"/>
                  <a:cs typeface="Arial" panose="020B0604020202020204"/>
                  <a:sym typeface="Arial" panose="020B0604020202020204"/>
                </a:rPr>
                <a:t>1</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grpSp>
      <p:grpSp>
        <p:nvGrpSpPr>
          <p:cNvPr id="51" name="Google Shape;51;p6"/>
          <p:cNvGrpSpPr/>
          <p:nvPr/>
        </p:nvGrpSpPr>
        <p:grpSpPr>
          <a:xfrm>
            <a:off x="5615529" y="2368081"/>
            <a:ext cx="3941772" cy="821106"/>
            <a:chOff x="5738817" y="2583450"/>
            <a:chExt cx="3941772" cy="821106"/>
          </a:xfrm>
        </p:grpSpPr>
        <p:sp>
          <p:nvSpPr>
            <p:cNvPr id="52" name="Google Shape;52;p6"/>
            <p:cNvSpPr/>
            <p:nvPr/>
          </p:nvSpPr>
          <p:spPr>
            <a:xfrm>
              <a:off x="6561584" y="2583450"/>
              <a:ext cx="3119005"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800">
                  <a:solidFill>
                    <a:srgbClr val="348899"/>
                  </a:solidFill>
                </a:rPr>
                <a:t>Design</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53" name="Google Shape;53;p6"/>
            <p:cNvSpPr/>
            <p:nvPr/>
          </p:nvSpPr>
          <p:spPr>
            <a:xfrm>
              <a:off x="6610546" y="3066002"/>
              <a:ext cx="3070043" cy="33855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1600">
                  <a:solidFill>
                    <a:srgbClr val="348899"/>
                  </a:solidFill>
                </a:rPr>
                <a:t>Database design, ERD</a:t>
              </a:r>
              <a:endParaRPr sz="16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54" name="Google Shape;54;p6"/>
            <p:cNvSpPr/>
            <p:nvPr/>
          </p:nvSpPr>
          <p:spPr>
            <a:xfrm>
              <a:off x="5738817" y="2583450"/>
              <a:ext cx="755827" cy="755827"/>
            </a:xfrm>
            <a:prstGeom prst="ellipse">
              <a:avLst/>
            </a:prstGeom>
            <a:noFill/>
            <a:ln w="50800" cap="flat" cmpd="sng">
              <a:solidFill>
                <a:srgbClr val="348899">
                  <a:alpha val="4274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2800" b="0" i="0" u="none" strike="noStrike" cap="none">
                  <a:solidFill>
                    <a:srgbClr val="348899"/>
                  </a:solidFill>
                  <a:latin typeface="Arial" panose="020B0604020202020204"/>
                  <a:ea typeface="Arial" panose="020B0604020202020204"/>
                  <a:cs typeface="Arial" panose="020B0604020202020204"/>
                  <a:sym typeface="Arial" panose="020B0604020202020204"/>
                </a:rPr>
                <a:t>2</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grpSp>
      <p:grpSp>
        <p:nvGrpSpPr>
          <p:cNvPr id="55" name="Google Shape;55;p6"/>
          <p:cNvGrpSpPr/>
          <p:nvPr/>
        </p:nvGrpSpPr>
        <p:grpSpPr>
          <a:xfrm>
            <a:off x="5615529" y="3668813"/>
            <a:ext cx="3941772" cy="821106"/>
            <a:chOff x="5738817" y="3902197"/>
            <a:chExt cx="3941772" cy="821106"/>
          </a:xfrm>
        </p:grpSpPr>
        <p:sp>
          <p:nvSpPr>
            <p:cNvPr id="56" name="Google Shape;56;p6"/>
            <p:cNvSpPr/>
            <p:nvPr/>
          </p:nvSpPr>
          <p:spPr>
            <a:xfrm>
              <a:off x="6561584" y="3902197"/>
              <a:ext cx="3119005"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800">
                  <a:solidFill>
                    <a:srgbClr val="348899"/>
                  </a:solidFill>
                </a:rPr>
                <a:t>Code</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57" name="Google Shape;57;p6"/>
            <p:cNvSpPr/>
            <p:nvPr/>
          </p:nvSpPr>
          <p:spPr>
            <a:xfrm>
              <a:off x="6610546" y="4384749"/>
              <a:ext cx="3070043" cy="33855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1600">
                  <a:solidFill>
                    <a:srgbClr val="348899"/>
                  </a:solidFill>
                </a:rPr>
                <a:t>Table, Function,Encyption</a:t>
              </a:r>
              <a:endParaRPr sz="16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58" name="Google Shape;58;p6"/>
            <p:cNvSpPr/>
            <p:nvPr/>
          </p:nvSpPr>
          <p:spPr>
            <a:xfrm>
              <a:off x="5738817" y="3902197"/>
              <a:ext cx="755827" cy="755827"/>
            </a:xfrm>
            <a:prstGeom prst="ellipse">
              <a:avLst/>
            </a:prstGeom>
            <a:noFill/>
            <a:ln w="50800" cap="flat" cmpd="sng">
              <a:solidFill>
                <a:srgbClr val="348899">
                  <a:alpha val="4274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2800" b="0" i="0" u="none" strike="noStrike" cap="none">
                  <a:solidFill>
                    <a:srgbClr val="348899"/>
                  </a:solidFill>
                  <a:latin typeface="Arial" panose="020B0604020202020204"/>
                  <a:ea typeface="Arial" panose="020B0604020202020204"/>
                  <a:cs typeface="Arial" panose="020B0604020202020204"/>
                  <a:sym typeface="Arial" panose="020B0604020202020204"/>
                </a:rPr>
                <a:t>3</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grpSp>
      <p:grpSp>
        <p:nvGrpSpPr>
          <p:cNvPr id="59" name="Google Shape;59;p6"/>
          <p:cNvGrpSpPr/>
          <p:nvPr/>
        </p:nvGrpSpPr>
        <p:grpSpPr>
          <a:xfrm>
            <a:off x="5615529" y="4969545"/>
            <a:ext cx="3941772" cy="821106"/>
            <a:chOff x="5738817" y="4969545"/>
            <a:chExt cx="3941772" cy="821106"/>
          </a:xfrm>
        </p:grpSpPr>
        <p:sp>
          <p:nvSpPr>
            <p:cNvPr id="60" name="Google Shape;60;p6"/>
            <p:cNvSpPr/>
            <p:nvPr/>
          </p:nvSpPr>
          <p:spPr>
            <a:xfrm>
              <a:off x="6561584" y="4969545"/>
              <a:ext cx="3119005"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800">
                  <a:solidFill>
                    <a:srgbClr val="348899"/>
                  </a:solidFill>
                </a:rPr>
                <a:t>Data analysis</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61" name="Google Shape;61;p6"/>
            <p:cNvSpPr/>
            <p:nvPr/>
          </p:nvSpPr>
          <p:spPr>
            <a:xfrm>
              <a:off x="6610546" y="5452097"/>
              <a:ext cx="3070043" cy="33855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1600">
                  <a:solidFill>
                    <a:srgbClr val="348899"/>
                  </a:solidFill>
                </a:rPr>
                <a:t>View, Reports</a:t>
              </a:r>
              <a:endParaRPr sz="16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62" name="Google Shape;62;p6"/>
            <p:cNvSpPr/>
            <p:nvPr/>
          </p:nvSpPr>
          <p:spPr>
            <a:xfrm>
              <a:off x="5738817" y="4969545"/>
              <a:ext cx="755827" cy="755827"/>
            </a:xfrm>
            <a:prstGeom prst="ellipse">
              <a:avLst/>
            </a:prstGeom>
            <a:noFill/>
            <a:ln w="50800" cap="flat" cmpd="sng">
              <a:solidFill>
                <a:srgbClr val="348899">
                  <a:alpha val="4274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2800" b="0" i="0" u="none" strike="noStrike" cap="none">
                  <a:solidFill>
                    <a:srgbClr val="348899"/>
                  </a:solidFill>
                  <a:latin typeface="Arial" panose="020B0604020202020204"/>
                  <a:ea typeface="Arial" panose="020B0604020202020204"/>
                  <a:cs typeface="Arial" panose="020B0604020202020204"/>
                  <a:sym typeface="Arial" panose="020B0604020202020204"/>
                </a:rPr>
                <a:t>4</a:t>
              </a:r>
              <a:endParaRPr sz="2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grpSp>
      <p:pic>
        <p:nvPicPr>
          <p:cNvPr id="63" name="Google Shape;63;p6"/>
          <p:cNvPicPr preferRelativeResize="0"/>
          <p:nvPr/>
        </p:nvPicPr>
        <p:blipFill rotWithShape="1">
          <a:blip r:embed="rId1"/>
          <a:srcRect/>
          <a:stretch>
            <a:fillRect/>
          </a:stretch>
        </p:blipFill>
        <p:spPr>
          <a:xfrm flipH="1">
            <a:off x="9985738" y="5121711"/>
            <a:ext cx="1045320" cy="999325"/>
          </a:xfrm>
          <a:prstGeom prst="rect">
            <a:avLst/>
          </a:prstGeom>
          <a:noFill/>
          <a:ln>
            <a:noFill/>
          </a:ln>
        </p:spPr>
      </p:pic>
      <p:sp>
        <p:nvSpPr>
          <p:cNvPr id="64" name="Google Shape;64;p6"/>
          <p:cNvSpPr txBox="1"/>
          <p:nvPr/>
        </p:nvSpPr>
        <p:spPr>
          <a:xfrm>
            <a:off x="207225" y="1726825"/>
            <a:ext cx="2526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3000">
                <a:solidFill>
                  <a:srgbClr val="348899"/>
                </a:solidFill>
              </a:rPr>
              <a:t>Restaurant</a:t>
            </a:r>
            <a:endParaRPr sz="3000">
              <a:solidFill>
                <a:srgbClr val="348899"/>
              </a:solidFill>
            </a:endParaRPr>
          </a:p>
          <a:p>
            <a:pPr marL="0" lvl="0" indent="0" algn="l" rtl="0">
              <a:spcBef>
                <a:spcPts val="0"/>
              </a:spcBef>
              <a:spcAft>
                <a:spcPts val="0"/>
              </a:spcAft>
              <a:buNone/>
            </a:pPr>
            <a:endParaRPr sz="3000">
              <a:solidFill>
                <a:srgbClr val="348899"/>
              </a:solidFill>
            </a:endParaRPr>
          </a:p>
          <a:p>
            <a:pPr marL="0" lvl="0" indent="0" algn="l" rtl="0">
              <a:spcBef>
                <a:spcPts val="0"/>
              </a:spcBef>
              <a:spcAft>
                <a:spcPts val="0"/>
              </a:spcAft>
              <a:buNone/>
            </a:pPr>
            <a:r>
              <a:rPr lang="zh-CN" sz="3000">
                <a:solidFill>
                  <a:srgbClr val="348899"/>
                </a:solidFill>
              </a:rPr>
              <a:t>Management</a:t>
            </a:r>
            <a:endParaRPr sz="3000">
              <a:solidFill>
                <a:srgbClr val="348899"/>
              </a:solidFill>
            </a:endParaRPr>
          </a:p>
          <a:p>
            <a:pPr marL="0" lvl="0" indent="0" algn="l" rtl="0">
              <a:spcBef>
                <a:spcPts val="0"/>
              </a:spcBef>
              <a:spcAft>
                <a:spcPts val="0"/>
              </a:spcAft>
              <a:buNone/>
            </a:pPr>
            <a:endParaRPr sz="3000">
              <a:solidFill>
                <a:srgbClr val="348899"/>
              </a:solidFill>
            </a:endParaRPr>
          </a:p>
          <a:p>
            <a:pPr marL="0" lvl="0" indent="0" algn="l" rtl="0">
              <a:spcBef>
                <a:spcPts val="0"/>
              </a:spcBef>
              <a:spcAft>
                <a:spcPts val="0"/>
              </a:spcAft>
              <a:buClr>
                <a:srgbClr val="348899"/>
              </a:buClr>
              <a:buSzPts val="5400"/>
              <a:buFont typeface="Arial" panose="020B0604020202020204"/>
              <a:buNone/>
            </a:pPr>
            <a:r>
              <a:rPr lang="zh-CN" sz="3000">
                <a:solidFill>
                  <a:srgbClr val="348899"/>
                </a:solidFill>
              </a:rPr>
              <a:t>System</a:t>
            </a:r>
            <a:endParaRPr sz="300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ppt_x</p:attrName>
                                        </p:attrNameLst>
                                      </p:cBhvr>
                                      <p:tavLst>
                                        <p:tav tm="0" fmla="">
                                          <p:val>
                                            <p:strVal val="#ppt_x+1"/>
                                          </p:val>
                                        </p:tav>
                                        <p:tav tm="100000" fmla="">
                                          <p:val>
                                            <p:strVal val="#ppt_x"/>
                                          </p:val>
                                        </p:tav>
                                      </p:tavLst>
                                    </p:anim>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p:tgtEl>
                                          <p:spTgt spid="51"/>
                                        </p:tgtEl>
                                        <p:attrNameLst>
                                          <p:attrName>ppt_x</p:attrName>
                                        </p:attrNameLst>
                                      </p:cBhvr>
                                      <p:tavLst>
                                        <p:tav tm="0" fmla="">
                                          <p:val>
                                            <p:strVal val="#ppt_x+1"/>
                                          </p:val>
                                        </p:tav>
                                        <p:tav tm="100000" fmla="">
                                          <p:val>
                                            <p:strVal val="#ppt_x"/>
                                          </p:val>
                                        </p:tav>
                                      </p:tavLst>
                                    </p:anim>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p:tgtEl>
                                          <p:spTgt spid="55"/>
                                        </p:tgtEl>
                                        <p:attrNameLst>
                                          <p:attrName>ppt_x</p:attrName>
                                        </p:attrNameLst>
                                      </p:cBhvr>
                                      <p:tavLst>
                                        <p:tav tm="0" fmla="">
                                          <p:val>
                                            <p:strVal val="#ppt_x+1"/>
                                          </p:val>
                                        </p:tav>
                                        <p:tav tm="100000" fmla="">
                                          <p:val>
                                            <p:strVal val="#ppt_x"/>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sp>
        <p:nvSpPr>
          <p:cNvPr id="70" name="Google Shape;70;p7"/>
          <p:cNvSpPr/>
          <p:nvPr/>
        </p:nvSpPr>
        <p:spPr>
          <a:xfrm>
            <a:off x="4163010" y="426272"/>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71" name="Google Shape;71;p7"/>
          <p:cNvSpPr/>
          <p:nvPr/>
        </p:nvSpPr>
        <p:spPr>
          <a:xfrm>
            <a:off x="4537547"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72" name="Google Shape;72;p7"/>
          <p:cNvSpPr/>
          <p:nvPr/>
        </p:nvSpPr>
        <p:spPr>
          <a:xfrm>
            <a:off x="7644487" y="426271"/>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73" name="Google Shape;73;p7"/>
          <p:cNvSpPr/>
          <p:nvPr/>
        </p:nvSpPr>
        <p:spPr>
          <a:xfrm>
            <a:off x="7244594"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74" name="Google Shape;74;p7"/>
          <p:cNvSpPr/>
          <p:nvPr/>
        </p:nvSpPr>
        <p:spPr>
          <a:xfrm>
            <a:off x="4892038" y="322703"/>
            <a:ext cx="2256300" cy="4617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panose="020B0604020202020204"/>
              <a:buNone/>
            </a:pPr>
            <a:r>
              <a:rPr lang="zh-CN" sz="1900">
                <a:solidFill>
                  <a:srgbClr val="348899"/>
                </a:solidFill>
              </a:rPr>
              <a:t>Database purpose</a:t>
            </a:r>
            <a:endParaRPr sz="1900">
              <a:solidFill>
                <a:srgbClr val="348899"/>
              </a:solidFill>
            </a:endParaRPr>
          </a:p>
          <a:p>
            <a:pPr marL="0" marR="0" lvl="0" indent="0" algn="just" rtl="0">
              <a:spcBef>
                <a:spcPts val="0"/>
              </a:spcBef>
              <a:spcAft>
                <a:spcPts val="0"/>
              </a:spcAft>
              <a:buNone/>
            </a:pPr>
            <a:endParaRPr sz="2600">
              <a:solidFill>
                <a:srgbClr val="348899"/>
              </a:solidFill>
            </a:endParaRPr>
          </a:p>
        </p:txBody>
      </p:sp>
      <p:sp>
        <p:nvSpPr>
          <p:cNvPr id="75" name="Google Shape;75;p7"/>
          <p:cNvSpPr/>
          <p:nvPr/>
        </p:nvSpPr>
        <p:spPr>
          <a:xfrm>
            <a:off x="-2" y="0"/>
            <a:ext cx="4757156" cy="6868497"/>
          </a:xfrm>
          <a:custGeom>
            <a:avLst/>
            <a:gdLst/>
            <a:ahLst/>
            <a:cxnLst/>
            <a:rect l="l" t="t" r="r" b="b"/>
            <a:pathLst>
              <a:path w="4757156" h="6868497" extrusionOk="0">
                <a:moveTo>
                  <a:pt x="0" y="0"/>
                </a:moveTo>
                <a:lnTo>
                  <a:pt x="3437325" y="0"/>
                </a:lnTo>
                <a:lnTo>
                  <a:pt x="3689007" y="1309772"/>
                </a:lnTo>
                <a:lnTo>
                  <a:pt x="3615612" y="1317171"/>
                </a:lnTo>
                <a:cubicBezTo>
                  <a:pt x="3307577" y="1380204"/>
                  <a:pt x="3075861" y="1652752"/>
                  <a:pt x="3075861" y="1979421"/>
                </a:cubicBezTo>
                <a:cubicBezTo>
                  <a:pt x="3075861" y="2352757"/>
                  <a:pt x="3378510" y="2655405"/>
                  <a:pt x="3751846" y="2655405"/>
                </a:cubicBezTo>
                <a:cubicBezTo>
                  <a:pt x="3798513" y="2655405"/>
                  <a:pt x="3844076" y="2650676"/>
                  <a:pt x="3888081" y="2641672"/>
                </a:cubicBezTo>
                <a:lnTo>
                  <a:pt x="3941741" y="2625015"/>
                </a:lnTo>
                <a:lnTo>
                  <a:pt x="4048762" y="3181957"/>
                </a:lnTo>
                <a:lnTo>
                  <a:pt x="3971604" y="3205908"/>
                </a:lnTo>
                <a:cubicBezTo>
                  <a:pt x="3728983" y="3308528"/>
                  <a:pt x="3558743" y="3548768"/>
                  <a:pt x="3558743" y="3828770"/>
                </a:cubicBezTo>
                <a:cubicBezTo>
                  <a:pt x="3558743" y="4202106"/>
                  <a:pt x="3861392" y="4504754"/>
                  <a:pt x="4234728" y="4504754"/>
                </a:cubicBezTo>
                <a:lnTo>
                  <a:pt x="4301650" y="4498008"/>
                </a:lnTo>
                <a:lnTo>
                  <a:pt x="4403787" y="5029534"/>
                </a:lnTo>
                <a:lnTo>
                  <a:pt x="4320920" y="5055257"/>
                </a:lnTo>
                <a:cubicBezTo>
                  <a:pt x="4078299" y="5157877"/>
                  <a:pt x="3908059" y="5398117"/>
                  <a:pt x="3908059" y="5678119"/>
                </a:cubicBezTo>
                <a:cubicBezTo>
                  <a:pt x="3908059" y="6051455"/>
                  <a:pt x="4210708" y="6354103"/>
                  <a:pt x="4584044" y="6354103"/>
                </a:cubicBezTo>
                <a:lnTo>
                  <a:pt x="4656901" y="6346759"/>
                </a:lnTo>
                <a:lnTo>
                  <a:pt x="4757156" y="6868497"/>
                </a:lnTo>
                <a:lnTo>
                  <a:pt x="0" y="6868497"/>
                </a:lnTo>
                <a:close/>
              </a:path>
            </a:pathLst>
          </a:custGeom>
          <a:blipFill rotWithShape="1">
            <a:blip r:embed="rId1"/>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pic>
        <p:nvPicPr>
          <p:cNvPr id="76" name="Google Shape;76;p7"/>
          <p:cNvPicPr preferRelativeResize="0"/>
          <p:nvPr/>
        </p:nvPicPr>
        <p:blipFill rotWithShape="1">
          <a:blip r:embed="rId2"/>
          <a:srcRect/>
          <a:stretch>
            <a:fillRect/>
          </a:stretch>
        </p:blipFill>
        <p:spPr>
          <a:xfrm>
            <a:off x="2257853" y="1119795"/>
            <a:ext cx="2320800" cy="1547100"/>
          </a:xfrm>
          <a:prstGeom prst="rect">
            <a:avLst/>
          </a:prstGeom>
          <a:noFill/>
          <a:ln>
            <a:noFill/>
          </a:ln>
        </p:spPr>
      </p:pic>
      <p:pic>
        <p:nvPicPr>
          <p:cNvPr id="77" name="Google Shape;77;p7"/>
          <p:cNvPicPr preferRelativeResize="0"/>
          <p:nvPr/>
        </p:nvPicPr>
        <p:blipFill rotWithShape="1">
          <a:blip r:embed="rId3"/>
          <a:srcRect/>
          <a:stretch>
            <a:fillRect/>
          </a:stretch>
        </p:blipFill>
        <p:spPr>
          <a:xfrm>
            <a:off x="3459344" y="4905084"/>
            <a:ext cx="2320800" cy="1547100"/>
          </a:xfrm>
          <a:prstGeom prst="rect">
            <a:avLst/>
          </a:prstGeom>
          <a:noFill/>
          <a:ln>
            <a:noFill/>
          </a:ln>
        </p:spPr>
      </p:pic>
      <p:grpSp>
        <p:nvGrpSpPr>
          <p:cNvPr id="78" name="Google Shape;78;p7"/>
          <p:cNvGrpSpPr/>
          <p:nvPr/>
        </p:nvGrpSpPr>
        <p:grpSpPr>
          <a:xfrm>
            <a:off x="5409082" y="833675"/>
            <a:ext cx="6350318" cy="905400"/>
            <a:chOff x="5409082" y="833675"/>
            <a:chExt cx="6350318" cy="905400"/>
          </a:xfrm>
        </p:grpSpPr>
        <p:sp>
          <p:nvSpPr>
            <p:cNvPr id="79" name="Google Shape;79;p7"/>
            <p:cNvSpPr/>
            <p:nvPr/>
          </p:nvSpPr>
          <p:spPr>
            <a:xfrm>
              <a:off x="5461200" y="833675"/>
              <a:ext cx="62982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500">
                  <a:solidFill>
                    <a:schemeClr val="dk1"/>
                  </a:solidFill>
                </a:rPr>
                <a:t>The purpose of this database system is to provide restaurant manager an easy and quick way to manage the restaurant. </a:t>
              </a:r>
              <a:endParaRPr sz="15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80" name="Google Shape;80;p7"/>
            <p:cNvCxnSpPr/>
            <p:nvPr/>
          </p:nvCxnSpPr>
          <p:spPr>
            <a:xfrm rot="10800000">
              <a:off x="5409082" y="833682"/>
              <a:ext cx="0" cy="663900"/>
            </a:xfrm>
            <a:prstGeom prst="straightConnector1">
              <a:avLst/>
            </a:prstGeom>
            <a:noFill/>
            <a:ln w="41275" cap="flat" cmpd="sng">
              <a:solidFill>
                <a:srgbClr val="FBDEB6"/>
              </a:solidFill>
              <a:prstDash val="solid"/>
              <a:miter lim="800000"/>
              <a:headEnd type="none" w="sm" len="sm"/>
              <a:tailEnd type="none" w="sm" len="sm"/>
            </a:ln>
          </p:spPr>
        </p:cxnSp>
      </p:grpSp>
      <p:grpSp>
        <p:nvGrpSpPr>
          <p:cNvPr id="81" name="Google Shape;81;p7"/>
          <p:cNvGrpSpPr/>
          <p:nvPr/>
        </p:nvGrpSpPr>
        <p:grpSpPr>
          <a:xfrm>
            <a:off x="5780144" y="2622650"/>
            <a:ext cx="6177831" cy="978000"/>
            <a:chOff x="5867819" y="3214700"/>
            <a:chExt cx="6177831" cy="978000"/>
          </a:xfrm>
        </p:grpSpPr>
        <p:sp>
          <p:nvSpPr>
            <p:cNvPr id="82" name="Google Shape;82;p7"/>
            <p:cNvSpPr/>
            <p:nvPr/>
          </p:nvSpPr>
          <p:spPr>
            <a:xfrm>
              <a:off x="5919950" y="3214700"/>
              <a:ext cx="61257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dk1"/>
                </a:buClr>
                <a:buSzPts val="1100"/>
                <a:buFont typeface="Arial" panose="020B0604020202020204"/>
                <a:buNone/>
              </a:pPr>
              <a:r>
                <a:rPr lang="zh-CN" sz="1500">
                  <a:solidFill>
                    <a:schemeClr val="dk1"/>
                  </a:solidFill>
                </a:rPr>
                <a:t>This database collects and stores restaurant information, customer information, order information, table information, staff information, delivery information in order to manage, query, display and output records, and ensure the operation of daily affairs of the restaurant effectively. </a:t>
              </a:r>
              <a:endParaRPr sz="1500">
                <a:solidFill>
                  <a:schemeClr val="dk1"/>
                </a:solidFill>
              </a:endParaRPr>
            </a:p>
            <a:p>
              <a:pPr marL="0" marR="0" lvl="0" indent="0" algn="l" rtl="0">
                <a:lnSpc>
                  <a:spcPct val="130000"/>
                </a:lnSpc>
                <a:spcBef>
                  <a:spcPts val="0"/>
                </a:spcBef>
                <a:spcAft>
                  <a:spcPts val="0"/>
                </a:spcAft>
                <a:buNone/>
              </a:pPr>
              <a:endParaRPr>
                <a:solidFill>
                  <a:srgbClr val="A5A5A5"/>
                </a:solidFill>
              </a:endParaRPr>
            </a:p>
          </p:txBody>
        </p:sp>
        <p:cxnSp>
          <p:nvCxnSpPr>
            <p:cNvPr id="83" name="Google Shape;83;p7"/>
            <p:cNvCxnSpPr/>
            <p:nvPr/>
          </p:nvCxnSpPr>
          <p:spPr>
            <a:xfrm rot="10800000">
              <a:off x="5867819" y="3528800"/>
              <a:ext cx="0" cy="663900"/>
            </a:xfrm>
            <a:prstGeom prst="straightConnector1">
              <a:avLst/>
            </a:prstGeom>
            <a:noFill/>
            <a:ln w="41275" cap="flat" cmpd="sng">
              <a:solidFill>
                <a:srgbClr val="FBDEB6"/>
              </a:solidFill>
              <a:prstDash val="solid"/>
              <a:miter lim="800000"/>
              <a:headEnd type="none" w="sm" len="sm"/>
              <a:tailEnd type="none" w="sm" len="sm"/>
            </a:ln>
          </p:spPr>
        </p:cxnSp>
      </p:grpSp>
      <p:grpSp>
        <p:nvGrpSpPr>
          <p:cNvPr id="84" name="Google Shape;84;p7"/>
          <p:cNvGrpSpPr/>
          <p:nvPr/>
        </p:nvGrpSpPr>
        <p:grpSpPr>
          <a:xfrm>
            <a:off x="6095992" y="4854314"/>
            <a:ext cx="5805146" cy="956161"/>
            <a:chOff x="6095992" y="4854314"/>
            <a:chExt cx="5805146" cy="956161"/>
          </a:xfrm>
        </p:grpSpPr>
        <p:sp>
          <p:nvSpPr>
            <p:cNvPr id="85" name="Google Shape;85;p7"/>
            <p:cNvSpPr/>
            <p:nvPr/>
          </p:nvSpPr>
          <p:spPr>
            <a:xfrm>
              <a:off x="6240439" y="4905075"/>
              <a:ext cx="56607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dk1"/>
                </a:buClr>
                <a:buSzPts val="1100"/>
                <a:buFont typeface="Arial" panose="020B0604020202020204"/>
                <a:buNone/>
              </a:pPr>
              <a:r>
                <a:rPr lang="zh-CN" sz="1500">
                  <a:solidFill>
                    <a:schemeClr val="dk1"/>
                  </a:solidFill>
                </a:rPr>
                <a:t>In addition, our system ensure the linkage of entities and smooth operation during normal work. Whole system guarantee the accuracy between restaurant and customer and keep a low error rate.</a:t>
              </a:r>
              <a:endParaRPr sz="1500">
                <a:solidFill>
                  <a:schemeClr val="dk1"/>
                </a:solidFill>
              </a:endParaRPr>
            </a:p>
            <a:p>
              <a:pPr marL="0" marR="0" lvl="0" indent="0" algn="l" rtl="0">
                <a:lnSpc>
                  <a:spcPct val="130000"/>
                </a:lnSpc>
                <a:spcBef>
                  <a:spcPts val="0"/>
                </a:spcBef>
                <a:spcAft>
                  <a:spcPts val="0"/>
                </a:spcAft>
                <a:buClr>
                  <a:schemeClr val="dk1"/>
                </a:buClr>
                <a:buSzPts val="1100"/>
                <a:buFont typeface="Arial" panose="020B0604020202020204"/>
                <a:buNone/>
              </a:pPr>
              <a:endParaRPr sz="1500">
                <a:solidFill>
                  <a:srgbClr val="3F3F3F"/>
                </a:solidFill>
              </a:endParaRPr>
            </a:p>
            <a:p>
              <a:pPr marL="0" marR="0" lvl="0" indent="0" algn="l" rtl="0">
                <a:lnSpc>
                  <a:spcPct val="130000"/>
                </a:lnSpc>
                <a:spcBef>
                  <a:spcPts val="0"/>
                </a:spcBef>
                <a:spcAft>
                  <a:spcPts val="0"/>
                </a:spcAft>
                <a:buNone/>
              </a:pPr>
              <a:endParaRPr>
                <a:solidFill>
                  <a:srgbClr val="A5A5A5"/>
                </a:solidFill>
              </a:endParaRPr>
            </a:p>
          </p:txBody>
        </p:sp>
        <p:cxnSp>
          <p:nvCxnSpPr>
            <p:cNvPr id="86" name="Google Shape;86;p7"/>
            <p:cNvCxnSpPr/>
            <p:nvPr/>
          </p:nvCxnSpPr>
          <p:spPr>
            <a:xfrm rot="10800000">
              <a:off x="6095992" y="4854314"/>
              <a:ext cx="0" cy="663900"/>
            </a:xfrm>
            <a:prstGeom prst="straightConnector1">
              <a:avLst/>
            </a:prstGeom>
            <a:noFill/>
            <a:ln w="41275" cap="flat" cmpd="sng">
              <a:solidFill>
                <a:srgbClr val="FBDEB6"/>
              </a:solidFill>
              <a:prstDash val="solid"/>
              <a:miter lim="800000"/>
              <a:headEnd type="none" w="sm" len="sm"/>
              <a:tailEnd type="none" w="sm" len="sm"/>
            </a:ln>
          </p:spPr>
        </p:cxnSp>
      </p:grpSp>
      <p:pic>
        <p:nvPicPr>
          <p:cNvPr id="87" name="Google Shape;87;p7"/>
          <p:cNvPicPr preferRelativeResize="0"/>
          <p:nvPr/>
        </p:nvPicPr>
        <p:blipFill rotWithShape="1">
          <a:blip r:embed="rId3"/>
          <a:srcRect/>
          <a:stretch>
            <a:fillRect/>
          </a:stretch>
        </p:blipFill>
        <p:spPr>
          <a:xfrm>
            <a:off x="2970344" y="3093259"/>
            <a:ext cx="2320800" cy="1547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8"/>
          <p:cNvSpPr/>
          <p:nvPr/>
        </p:nvSpPr>
        <p:spPr>
          <a:xfrm>
            <a:off x="0" y="0"/>
            <a:ext cx="12192000" cy="6858000"/>
          </a:xfrm>
          <a:prstGeom prst="rect">
            <a:avLst/>
          </a:prstGeom>
          <a:solidFill>
            <a:srgbClr val="F6FCFB">
              <a:alpha val="647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94" name="Google Shape;94;p8"/>
          <p:cNvPicPr preferRelativeResize="0"/>
          <p:nvPr/>
        </p:nvPicPr>
        <p:blipFill rotWithShape="1">
          <a:blip r:embed="rId1"/>
          <a:srcRect/>
          <a:stretch>
            <a:fillRect/>
          </a:stretch>
        </p:blipFill>
        <p:spPr>
          <a:xfrm>
            <a:off x="2334428" y="295287"/>
            <a:ext cx="1563491" cy="1494696"/>
          </a:xfrm>
          <a:prstGeom prst="rect">
            <a:avLst/>
          </a:prstGeom>
          <a:noFill/>
          <a:ln>
            <a:noFill/>
          </a:ln>
        </p:spPr>
      </p:pic>
      <p:sp>
        <p:nvSpPr>
          <p:cNvPr id="95" name="Google Shape;95;p8"/>
          <p:cNvSpPr/>
          <p:nvPr/>
        </p:nvSpPr>
        <p:spPr>
          <a:xfrm>
            <a:off x="864251" y="2845060"/>
            <a:ext cx="19128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48899"/>
              </a:buClr>
              <a:buSzPts val="5400"/>
              <a:buFont typeface="Arial" panose="020B0604020202020204"/>
              <a:buNone/>
            </a:pPr>
            <a:endParaRPr sz="4800" b="0" i="0" u="none" strike="noStrike" cap="none">
              <a:solidFill>
                <a:srgbClr val="348899"/>
              </a:solidFill>
              <a:latin typeface="Arial" panose="020B0604020202020204"/>
              <a:ea typeface="Arial" panose="020B0604020202020204"/>
              <a:cs typeface="Arial" panose="020B0604020202020204"/>
              <a:sym typeface="Arial" panose="020B0604020202020204"/>
            </a:endParaRPr>
          </a:p>
        </p:txBody>
      </p:sp>
      <p:sp>
        <p:nvSpPr>
          <p:cNvPr id="96" name="Google Shape;96;p8"/>
          <p:cNvSpPr/>
          <p:nvPr/>
        </p:nvSpPr>
        <p:spPr>
          <a:xfrm rot="6515405">
            <a:off x="3678688" y="-908031"/>
            <a:ext cx="8514559" cy="8514559"/>
          </a:xfrm>
          <a:prstGeom prst="arc">
            <a:avLst>
              <a:gd name="adj1" fmla="val 14706301"/>
              <a:gd name="adj2" fmla="val 18532973"/>
            </a:avLst>
          </a:prstGeom>
          <a:noFill/>
          <a:ln w="12700" cap="flat" cmpd="sng">
            <a:solidFill>
              <a:srgbClr val="348899">
                <a:alpha val="2078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97" name="Google Shape;97;p8"/>
          <p:cNvSpPr/>
          <p:nvPr/>
        </p:nvSpPr>
        <p:spPr>
          <a:xfrm rot="7009666">
            <a:off x="3283704" y="-950602"/>
            <a:ext cx="8514544" cy="8514544"/>
          </a:xfrm>
          <a:prstGeom prst="arc">
            <a:avLst>
              <a:gd name="adj1" fmla="val 15072077"/>
              <a:gd name="adj2" fmla="val 17090246"/>
            </a:avLst>
          </a:prstGeom>
          <a:noFill/>
          <a:ln w="12700" cap="flat" cmpd="sng">
            <a:solidFill>
              <a:srgbClr val="348899">
                <a:alpha val="2863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98" name="Google Shape;98;p8"/>
          <p:cNvSpPr/>
          <p:nvPr/>
        </p:nvSpPr>
        <p:spPr>
          <a:xfrm rot="7009666">
            <a:off x="2813572" y="-1052202"/>
            <a:ext cx="8514544" cy="8514544"/>
          </a:xfrm>
          <a:prstGeom prst="arc">
            <a:avLst>
              <a:gd name="adj1" fmla="val 11639247"/>
              <a:gd name="adj2" fmla="val 18478045"/>
            </a:avLst>
          </a:prstGeom>
          <a:noFill/>
          <a:ln w="12700" cap="flat" cmpd="sng">
            <a:solidFill>
              <a:srgbClr val="348899">
                <a:alpha val="2588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99" name="Google Shape;99;p8"/>
          <p:cNvPicPr preferRelativeResize="0"/>
          <p:nvPr/>
        </p:nvPicPr>
        <p:blipFill rotWithShape="1">
          <a:blip r:embed="rId1"/>
          <a:srcRect/>
          <a:stretch>
            <a:fillRect/>
          </a:stretch>
        </p:blipFill>
        <p:spPr>
          <a:xfrm flipH="1">
            <a:off x="9985738" y="5121711"/>
            <a:ext cx="1045320" cy="999325"/>
          </a:xfrm>
          <a:prstGeom prst="rect">
            <a:avLst/>
          </a:prstGeom>
          <a:noFill/>
          <a:ln>
            <a:noFill/>
          </a:ln>
        </p:spPr>
      </p:pic>
      <p:sp>
        <p:nvSpPr>
          <p:cNvPr id="100" name="Google Shape;100;p8"/>
          <p:cNvSpPr txBox="1"/>
          <p:nvPr/>
        </p:nvSpPr>
        <p:spPr>
          <a:xfrm>
            <a:off x="207225" y="1726825"/>
            <a:ext cx="25098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panose="020B0604020202020204"/>
              <a:buNone/>
            </a:pPr>
            <a:r>
              <a:rPr lang="zh-CN" sz="3300">
                <a:solidFill>
                  <a:srgbClr val="348899"/>
                </a:solidFill>
              </a:rPr>
              <a:t>Entity </a:t>
            </a:r>
            <a:endParaRPr sz="3300">
              <a:solidFill>
                <a:srgbClr val="348899"/>
              </a:solidFill>
            </a:endParaRPr>
          </a:p>
          <a:p>
            <a:pPr marL="0" lvl="0" indent="0" algn="l" rtl="0">
              <a:spcBef>
                <a:spcPts val="0"/>
              </a:spcBef>
              <a:spcAft>
                <a:spcPts val="0"/>
              </a:spcAft>
              <a:buClr>
                <a:schemeClr val="dk1"/>
              </a:buClr>
              <a:buFont typeface="Arial" panose="020B0604020202020204"/>
              <a:buNone/>
            </a:pPr>
            <a:endParaRPr sz="3300">
              <a:solidFill>
                <a:srgbClr val="348899"/>
              </a:solidFill>
            </a:endParaRPr>
          </a:p>
          <a:p>
            <a:pPr marL="0" lvl="0" indent="0" algn="l" rtl="0">
              <a:spcBef>
                <a:spcPts val="0"/>
              </a:spcBef>
              <a:spcAft>
                <a:spcPts val="0"/>
              </a:spcAft>
              <a:buClr>
                <a:schemeClr val="dk1"/>
              </a:buClr>
              <a:buFont typeface="Arial" panose="020B0604020202020204"/>
              <a:buNone/>
            </a:pPr>
            <a:r>
              <a:rPr lang="zh-CN" sz="3300">
                <a:solidFill>
                  <a:srgbClr val="348899"/>
                </a:solidFill>
              </a:rPr>
              <a:t>Relationship </a:t>
            </a:r>
            <a:endParaRPr sz="3300">
              <a:solidFill>
                <a:srgbClr val="348899"/>
              </a:solidFill>
            </a:endParaRPr>
          </a:p>
          <a:p>
            <a:pPr marL="0" lvl="0" indent="0" algn="l" rtl="0">
              <a:spcBef>
                <a:spcPts val="0"/>
              </a:spcBef>
              <a:spcAft>
                <a:spcPts val="0"/>
              </a:spcAft>
              <a:buClr>
                <a:schemeClr val="dk1"/>
              </a:buClr>
              <a:buFont typeface="Arial" panose="020B0604020202020204"/>
              <a:buNone/>
            </a:pPr>
            <a:endParaRPr sz="3300">
              <a:solidFill>
                <a:srgbClr val="348899"/>
              </a:solidFill>
            </a:endParaRPr>
          </a:p>
          <a:p>
            <a:pPr marL="0" lvl="0" indent="0" algn="l" rtl="0">
              <a:spcBef>
                <a:spcPts val="0"/>
              </a:spcBef>
              <a:spcAft>
                <a:spcPts val="0"/>
              </a:spcAft>
              <a:buClr>
                <a:schemeClr val="dk1"/>
              </a:buClr>
              <a:buFont typeface="Arial" panose="020B0604020202020204"/>
              <a:buNone/>
            </a:pPr>
            <a:r>
              <a:rPr lang="zh-CN" sz="3300">
                <a:solidFill>
                  <a:srgbClr val="348899"/>
                </a:solidFill>
              </a:rPr>
              <a:t>Diagram</a:t>
            </a:r>
            <a:endParaRPr sz="3700">
              <a:solidFill>
                <a:srgbClr val="348899"/>
              </a:solidFill>
            </a:endParaRPr>
          </a:p>
        </p:txBody>
      </p:sp>
      <p:pic>
        <p:nvPicPr>
          <p:cNvPr id="101" name="Google Shape;101;p8"/>
          <p:cNvPicPr preferRelativeResize="0"/>
          <p:nvPr/>
        </p:nvPicPr>
        <p:blipFill>
          <a:blip r:embed="rId2"/>
          <a:stretch>
            <a:fillRect/>
          </a:stretch>
        </p:blipFill>
        <p:spPr>
          <a:xfrm>
            <a:off x="4304125" y="413312"/>
            <a:ext cx="7887876" cy="5871874"/>
          </a:xfrm>
          <a:prstGeom prst="rect">
            <a:avLst/>
          </a:prstGeom>
          <a:noFill/>
          <a:ln>
            <a:noFill/>
          </a:ln>
        </p:spPr>
      </p:pic>
      <p:grpSp>
        <p:nvGrpSpPr>
          <p:cNvPr id="102" name="Google Shape;102;p8"/>
          <p:cNvGrpSpPr/>
          <p:nvPr/>
        </p:nvGrpSpPr>
        <p:grpSpPr>
          <a:xfrm>
            <a:off x="0" y="-1073888"/>
            <a:ext cx="4380548" cy="8761095"/>
            <a:chOff x="0" y="0"/>
            <a:chExt cx="3429000" cy="6858000"/>
          </a:xfrm>
        </p:grpSpPr>
        <p:sp>
          <p:nvSpPr>
            <p:cNvPr id="103" name="Google Shape;103;p8"/>
            <p:cNvSpPr/>
            <p:nvPr/>
          </p:nvSpPr>
          <p:spPr>
            <a:xfrm>
              <a:off x="0" y="0"/>
              <a:ext cx="3429000" cy="6858000"/>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sp>
          <p:nvSpPr>
            <p:cNvPr id="104" name="Google Shape;104;p8"/>
            <p:cNvSpPr/>
            <p:nvPr/>
          </p:nvSpPr>
          <p:spPr>
            <a:xfrm>
              <a:off x="0" y="404037"/>
              <a:ext cx="3026093" cy="6052185"/>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sp>
          <p:nvSpPr>
            <p:cNvPr id="105" name="Google Shape;105;p8"/>
            <p:cNvSpPr/>
            <p:nvPr/>
          </p:nvSpPr>
          <p:spPr>
            <a:xfrm>
              <a:off x="0" y="887819"/>
              <a:ext cx="2537460" cy="5074920"/>
            </a:xfrm>
            <a:custGeom>
              <a:avLst/>
              <a:gdLst/>
              <a:ahLst/>
              <a:cxnLst/>
              <a:rect l="l" t="t" r="r" b="b"/>
              <a:pathLst>
                <a:path w="3429000" h="6858000" extrusionOk="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C8ECE3"/>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9"/>
          <p:cNvSpPr/>
          <p:nvPr/>
        </p:nvSpPr>
        <p:spPr>
          <a:xfrm>
            <a:off x="4163010" y="426272"/>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12" name="Google Shape;112;p9"/>
          <p:cNvSpPr/>
          <p:nvPr/>
        </p:nvSpPr>
        <p:spPr>
          <a:xfrm>
            <a:off x="4537547"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13" name="Google Shape;113;p9"/>
          <p:cNvSpPr/>
          <p:nvPr/>
        </p:nvSpPr>
        <p:spPr>
          <a:xfrm>
            <a:off x="7644487" y="426271"/>
            <a:ext cx="253547" cy="254525"/>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14" name="Google Shape;114;p9"/>
          <p:cNvSpPr/>
          <p:nvPr/>
        </p:nvSpPr>
        <p:spPr>
          <a:xfrm>
            <a:off x="7244594" y="413546"/>
            <a:ext cx="278902" cy="279977"/>
          </a:xfrm>
          <a:prstGeom prst="ellipse">
            <a:avLst/>
          </a:prstGeom>
          <a:solidFill>
            <a:srgbClr val="348899">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15" name="Google Shape;115;p9"/>
          <p:cNvSpPr/>
          <p:nvPr/>
        </p:nvSpPr>
        <p:spPr>
          <a:xfrm>
            <a:off x="4254100" y="310700"/>
            <a:ext cx="3531600" cy="485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2400">
                <a:solidFill>
                  <a:srgbClr val="348899"/>
                </a:solidFill>
              </a:rPr>
              <a:t>DDL and Data Insertion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pic>
        <p:nvPicPr>
          <p:cNvPr id="116" name="Google Shape;116;p9"/>
          <p:cNvPicPr preferRelativeResize="0"/>
          <p:nvPr/>
        </p:nvPicPr>
        <p:blipFill rotWithShape="1">
          <a:blip r:embed="rId1"/>
          <a:srcRect/>
          <a:stretch>
            <a:fillRect/>
          </a:stretch>
        </p:blipFill>
        <p:spPr>
          <a:xfrm>
            <a:off x="4163010" y="2982055"/>
            <a:ext cx="3931349" cy="3215844"/>
          </a:xfrm>
          <a:prstGeom prst="rect">
            <a:avLst/>
          </a:prstGeom>
          <a:noFill/>
          <a:ln>
            <a:noFill/>
          </a:ln>
        </p:spPr>
      </p:pic>
      <p:grpSp>
        <p:nvGrpSpPr>
          <p:cNvPr id="117" name="Google Shape;117;p9"/>
          <p:cNvGrpSpPr/>
          <p:nvPr/>
        </p:nvGrpSpPr>
        <p:grpSpPr>
          <a:xfrm>
            <a:off x="1131723" y="955845"/>
            <a:ext cx="4700686" cy="5544412"/>
            <a:chOff x="1131725" y="955824"/>
            <a:chExt cx="4700686" cy="2332819"/>
          </a:xfrm>
        </p:grpSpPr>
        <p:cxnSp>
          <p:nvCxnSpPr>
            <p:cNvPr id="118" name="Google Shape;118;p9"/>
            <p:cNvCxnSpPr/>
            <p:nvPr/>
          </p:nvCxnSpPr>
          <p:spPr>
            <a:xfrm>
              <a:off x="1279611" y="1975243"/>
              <a:ext cx="4552800" cy="1313400"/>
            </a:xfrm>
            <a:prstGeom prst="bentConnector3">
              <a:avLst>
                <a:gd name="adj1" fmla="val 50000"/>
              </a:avLst>
            </a:prstGeom>
            <a:noFill/>
            <a:ln w="12700" cap="flat" cmpd="sng">
              <a:solidFill>
                <a:srgbClr val="F6D3A0"/>
              </a:solidFill>
              <a:prstDash val="solid"/>
              <a:miter lim="800000"/>
              <a:headEnd type="none" w="sm" len="sm"/>
              <a:tailEnd type="none" w="sm" len="sm"/>
            </a:ln>
          </p:spPr>
        </p:cxnSp>
        <p:sp>
          <p:nvSpPr>
            <p:cNvPr id="119" name="Google Shape;119;p9"/>
            <p:cNvSpPr/>
            <p:nvPr/>
          </p:nvSpPr>
          <p:spPr>
            <a:xfrm>
              <a:off x="1131725" y="955824"/>
              <a:ext cx="4320600" cy="23013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400">
                  <a:solidFill>
                    <a:srgbClr val="A5A5A5"/>
                  </a:solidFill>
                  <a:latin typeface="Arial" panose="020B0604020202020204"/>
                  <a:ea typeface="Arial" panose="020B0604020202020204"/>
                  <a:cs typeface="Arial" panose="020B0604020202020204"/>
                  <a:sym typeface="Arial" panose="020B0604020202020204"/>
                </a:rPr>
                <a:t>请替换文字内容，修改文字内容，也可以直接复制你的内容到此。请替换文字内容，修改文字内容，也可以直接复制你的内容到此。请替换文字内容，修改文字内容，也可以直接复制你的内容到此。</a:t>
              </a: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120" name="Google Shape;120;p9"/>
          <p:cNvGrpSpPr/>
          <p:nvPr/>
        </p:nvGrpSpPr>
        <p:grpSpPr>
          <a:xfrm>
            <a:off x="6615450" y="911679"/>
            <a:ext cx="5531400" cy="5796451"/>
            <a:chOff x="6462457" y="2012351"/>
            <a:chExt cx="5531400" cy="1231767"/>
          </a:xfrm>
        </p:grpSpPr>
        <p:cxnSp>
          <p:nvCxnSpPr>
            <p:cNvPr id="121" name="Google Shape;121;p9"/>
            <p:cNvCxnSpPr/>
            <p:nvPr/>
          </p:nvCxnSpPr>
          <p:spPr>
            <a:xfrm rot="5400000">
              <a:off x="8237257" y="237551"/>
              <a:ext cx="969600" cy="4519200"/>
            </a:xfrm>
            <a:prstGeom prst="bentConnector3">
              <a:avLst>
                <a:gd name="adj1" fmla="val 50000"/>
              </a:avLst>
            </a:prstGeom>
            <a:noFill/>
            <a:ln w="12700" cap="flat" cmpd="sng">
              <a:solidFill>
                <a:srgbClr val="F6D3A0"/>
              </a:solidFill>
              <a:prstDash val="solid"/>
              <a:miter lim="800000"/>
              <a:headEnd type="none" w="sm" len="sm"/>
              <a:tailEnd type="none" w="sm" len="sm"/>
            </a:ln>
          </p:spPr>
        </p:cxnSp>
        <p:sp>
          <p:nvSpPr>
            <p:cNvPr id="122" name="Google Shape;122;p9"/>
            <p:cNvSpPr/>
            <p:nvPr/>
          </p:nvSpPr>
          <p:spPr>
            <a:xfrm>
              <a:off x="8215357" y="2742518"/>
              <a:ext cx="3778500" cy="5016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grpSp>
        <p:nvGrpSpPr>
          <p:cNvPr id="123" name="Google Shape;123;p9"/>
          <p:cNvGrpSpPr/>
          <p:nvPr/>
        </p:nvGrpSpPr>
        <p:grpSpPr>
          <a:xfrm>
            <a:off x="1131735" y="3773505"/>
            <a:ext cx="3851232" cy="2299009"/>
            <a:chOff x="1131735" y="3773505"/>
            <a:chExt cx="3851232" cy="2299009"/>
          </a:xfrm>
        </p:grpSpPr>
        <p:cxnSp>
          <p:nvCxnSpPr>
            <p:cNvPr id="124" name="Google Shape;124;p9"/>
            <p:cNvCxnSpPr/>
            <p:nvPr/>
          </p:nvCxnSpPr>
          <p:spPr>
            <a:xfrm rot="10800000">
              <a:off x="1131735" y="4263775"/>
              <a:ext cx="3851232" cy="0"/>
            </a:xfrm>
            <a:prstGeom prst="straightConnector1">
              <a:avLst/>
            </a:prstGeom>
            <a:noFill/>
            <a:ln w="12700" cap="flat" cmpd="sng">
              <a:solidFill>
                <a:srgbClr val="F6D3A0"/>
              </a:solidFill>
              <a:prstDash val="solid"/>
              <a:miter lim="800000"/>
              <a:headEnd type="none" w="sm" len="sm"/>
              <a:tailEnd type="none" w="sm" len="sm"/>
            </a:ln>
          </p:spPr>
        </p:cxnSp>
        <p:sp>
          <p:nvSpPr>
            <p:cNvPr id="125" name="Google Shape;125;p9"/>
            <p:cNvSpPr/>
            <p:nvPr/>
          </p:nvSpPr>
          <p:spPr>
            <a:xfrm>
              <a:off x="1131735" y="3773505"/>
              <a:ext cx="20840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latin typeface="Arial" panose="020B0604020202020204"/>
                  <a:ea typeface="Arial" panose="020B0604020202020204"/>
                  <a:cs typeface="Arial" panose="020B0604020202020204"/>
                  <a:sym typeface="Arial" panose="020B0604020202020204"/>
                </a:rPr>
                <a:t>点击添加标题</a:t>
              </a:r>
              <a:endParaRPr sz="2400">
                <a:solidFill>
                  <a:srgbClr val="348899"/>
                </a:solidFill>
                <a:latin typeface="Arial" panose="020B0604020202020204"/>
                <a:ea typeface="Arial" panose="020B0604020202020204"/>
                <a:cs typeface="Arial" panose="020B0604020202020204"/>
                <a:sym typeface="Arial" panose="020B0604020202020204"/>
              </a:endParaRPr>
            </a:p>
          </p:txBody>
        </p:sp>
        <p:sp>
          <p:nvSpPr>
            <p:cNvPr id="126" name="Google Shape;126;p9"/>
            <p:cNvSpPr/>
            <p:nvPr/>
          </p:nvSpPr>
          <p:spPr>
            <a:xfrm>
              <a:off x="1131736" y="4326843"/>
              <a:ext cx="2875186" cy="1745671"/>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400">
                  <a:solidFill>
                    <a:srgbClr val="A5A5A5"/>
                  </a:solidFill>
                  <a:latin typeface="Arial" panose="020B0604020202020204"/>
                  <a:ea typeface="Arial" panose="020B0604020202020204"/>
                  <a:cs typeface="Arial" panose="020B0604020202020204"/>
                  <a:sym typeface="Arial" panose="020B0604020202020204"/>
                </a:rPr>
                <a:t>请替换文字内容，修改文字内容，也可以直接复制你的内容到此。请替换文字内容，修改文字内容，也可以直接复制你的内容到此。请替换文字内容，修改文字内容，也可以直接复制你的内容到此。</a:t>
              </a:r>
              <a:endParaRPr sz="1400">
                <a:solidFill>
                  <a:srgbClr val="A5A5A5"/>
                </a:solidFill>
                <a:latin typeface="Arial" panose="020B0604020202020204"/>
                <a:ea typeface="Arial" panose="020B0604020202020204"/>
                <a:cs typeface="Arial" panose="020B0604020202020204"/>
                <a:sym typeface="Arial" panose="020B0604020202020204"/>
              </a:endParaRPr>
            </a:p>
          </p:txBody>
        </p:sp>
      </p:grpSp>
      <p:cxnSp>
        <p:nvCxnSpPr>
          <p:cNvPr id="127" name="Google Shape;127;p9"/>
          <p:cNvCxnSpPr/>
          <p:nvPr/>
        </p:nvCxnSpPr>
        <p:spPr>
          <a:xfrm rot="10800000">
            <a:off x="7523496" y="4263775"/>
            <a:ext cx="3534309" cy="0"/>
          </a:xfrm>
          <a:prstGeom prst="straightConnector1">
            <a:avLst/>
          </a:prstGeom>
          <a:noFill/>
          <a:ln w="12700" cap="flat" cmpd="sng">
            <a:solidFill>
              <a:srgbClr val="F6D3A0"/>
            </a:solidFill>
            <a:prstDash val="solid"/>
            <a:miter lim="800000"/>
            <a:headEnd type="none" w="sm" len="sm"/>
            <a:tailEnd type="none" w="sm" len="sm"/>
          </a:ln>
        </p:spPr>
      </p:cxnSp>
      <p:pic>
        <p:nvPicPr>
          <p:cNvPr id="128" name="Google Shape;128;p9"/>
          <p:cNvPicPr preferRelativeResize="0"/>
          <p:nvPr/>
        </p:nvPicPr>
        <p:blipFill>
          <a:blip r:embed="rId2"/>
          <a:stretch>
            <a:fillRect/>
          </a:stretch>
        </p:blipFill>
        <p:spPr>
          <a:xfrm>
            <a:off x="634701" y="955850"/>
            <a:ext cx="4038124" cy="5544401"/>
          </a:xfrm>
          <a:prstGeom prst="rect">
            <a:avLst/>
          </a:prstGeom>
          <a:noFill/>
          <a:ln>
            <a:noFill/>
          </a:ln>
        </p:spPr>
      </p:pic>
      <p:pic>
        <p:nvPicPr>
          <p:cNvPr id="129" name="Google Shape;129;p9"/>
          <p:cNvPicPr preferRelativeResize="0"/>
          <p:nvPr/>
        </p:nvPicPr>
        <p:blipFill>
          <a:blip r:embed="rId3"/>
          <a:stretch>
            <a:fillRect/>
          </a:stretch>
        </p:blipFill>
        <p:spPr>
          <a:xfrm>
            <a:off x="4537550" y="955850"/>
            <a:ext cx="4455949" cy="5544399"/>
          </a:xfrm>
          <a:prstGeom prst="rect">
            <a:avLst/>
          </a:prstGeom>
          <a:noFill/>
          <a:ln>
            <a:noFill/>
          </a:ln>
        </p:spPr>
      </p:pic>
      <p:pic>
        <p:nvPicPr>
          <p:cNvPr id="130" name="Google Shape;130;p9"/>
          <p:cNvPicPr preferRelativeResize="0"/>
          <p:nvPr/>
        </p:nvPicPr>
        <p:blipFill>
          <a:blip r:embed="rId4"/>
          <a:stretch>
            <a:fillRect/>
          </a:stretch>
        </p:blipFill>
        <p:spPr>
          <a:xfrm>
            <a:off x="8993500" y="955850"/>
            <a:ext cx="2817651" cy="2817651"/>
          </a:xfrm>
          <a:prstGeom prst="rect">
            <a:avLst/>
          </a:prstGeom>
          <a:noFill/>
          <a:ln>
            <a:noFill/>
          </a:ln>
        </p:spPr>
      </p:pic>
      <p:pic>
        <p:nvPicPr>
          <p:cNvPr id="131" name="Google Shape;131;p9"/>
          <p:cNvPicPr preferRelativeResize="0"/>
          <p:nvPr/>
        </p:nvPicPr>
        <p:blipFill>
          <a:blip r:embed="rId5"/>
          <a:stretch>
            <a:fillRect/>
          </a:stretch>
        </p:blipFill>
        <p:spPr>
          <a:xfrm>
            <a:off x="7355200" y="3896924"/>
            <a:ext cx="4455950" cy="260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p:tgtEl>
                                          <p:spTgt spid="116"/>
                                        </p:tgtEl>
                                        <p:attrNameLst>
                                          <p:attrName>ppt_y</p:attrName>
                                        </p:attrNameLst>
                                      </p:cBhvr>
                                      <p:tavLst>
                                        <p:tav tm="0" fmla="">
                                          <p:val>
                                            <p:strVal val="#ppt_y+1"/>
                                          </p:val>
                                        </p:tav>
                                        <p:tav tm="100000" fmla="">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10"/>
          <p:cNvSpPr/>
          <p:nvPr/>
        </p:nvSpPr>
        <p:spPr>
          <a:xfrm>
            <a:off x="4163010" y="426272"/>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38" name="Google Shape;138;p10"/>
          <p:cNvSpPr/>
          <p:nvPr/>
        </p:nvSpPr>
        <p:spPr>
          <a:xfrm>
            <a:off x="4537547"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39" name="Google Shape;139;p10"/>
          <p:cNvSpPr/>
          <p:nvPr/>
        </p:nvSpPr>
        <p:spPr>
          <a:xfrm>
            <a:off x="7644487" y="426271"/>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10"/>
          <p:cNvSpPr/>
          <p:nvPr/>
        </p:nvSpPr>
        <p:spPr>
          <a:xfrm>
            <a:off x="7244594"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41" name="Google Shape;141;p10"/>
          <p:cNvSpPr/>
          <p:nvPr/>
        </p:nvSpPr>
        <p:spPr>
          <a:xfrm>
            <a:off x="4044675" y="218975"/>
            <a:ext cx="39612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panose="020B0604020202020204"/>
              <a:buNone/>
            </a:pPr>
            <a:r>
              <a:rPr lang="zh-CN" sz="2000">
                <a:solidFill>
                  <a:srgbClr val="348899"/>
                </a:solidFill>
              </a:rPr>
              <a:t>Table-Level </a:t>
            </a:r>
            <a:endParaRPr sz="2000">
              <a:solidFill>
                <a:srgbClr val="348899"/>
              </a:solidFill>
            </a:endParaRPr>
          </a:p>
          <a:p>
            <a:pPr marL="0" lvl="0" indent="0" algn="ctr" rtl="0">
              <a:spcBef>
                <a:spcPts val="0"/>
              </a:spcBef>
              <a:spcAft>
                <a:spcPts val="0"/>
              </a:spcAft>
              <a:buClr>
                <a:schemeClr val="dk1"/>
              </a:buClr>
              <a:buFont typeface="Arial" panose="020B0604020202020204"/>
              <a:buNone/>
            </a:pPr>
            <a:r>
              <a:rPr lang="zh-CN" sz="2000">
                <a:solidFill>
                  <a:srgbClr val="348899"/>
                </a:solidFill>
              </a:rPr>
              <a:t>Constraint</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142" name="Google Shape;142;p10"/>
          <p:cNvGrpSpPr/>
          <p:nvPr/>
        </p:nvGrpSpPr>
        <p:grpSpPr>
          <a:xfrm>
            <a:off x="927526" y="3893536"/>
            <a:ext cx="377154" cy="461676"/>
            <a:chOff x="8331200" y="1257300"/>
            <a:chExt cx="330200" cy="481013"/>
          </a:xfrm>
        </p:grpSpPr>
        <p:sp>
          <p:nvSpPr>
            <p:cNvPr id="143" name="Google Shape;143;p10"/>
            <p:cNvSpPr/>
            <p:nvPr/>
          </p:nvSpPr>
          <p:spPr>
            <a:xfrm>
              <a:off x="8440738" y="1365250"/>
              <a:ext cx="112800" cy="112800"/>
            </a:xfrm>
            <a:prstGeom prst="ellipse">
              <a:avLst/>
            </a:pr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4" name="Google Shape;144;p10"/>
            <p:cNvSpPr/>
            <p:nvPr/>
          </p:nvSpPr>
          <p:spPr>
            <a:xfrm>
              <a:off x="8331200" y="1257300"/>
              <a:ext cx="330200" cy="330200"/>
            </a:xfrm>
            <a:custGeom>
              <a:avLst/>
              <a:gdLst/>
              <a:ahLst/>
              <a:cxnLst/>
              <a:rect l="l" t="t" r="r" b="b"/>
              <a:pathLst>
                <a:path w="88" h="88" extrusionOk="0">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10"/>
            <p:cNvSpPr/>
            <p:nvPr/>
          </p:nvSpPr>
          <p:spPr>
            <a:xfrm>
              <a:off x="8440738" y="1595438"/>
              <a:ext cx="112713" cy="142875"/>
            </a:xfrm>
            <a:custGeom>
              <a:avLst/>
              <a:gdLst/>
              <a:ahLst/>
              <a:cxnLst/>
              <a:rect l="l" t="t" r="r" b="b"/>
              <a:pathLst>
                <a:path w="71" h="90" extrusionOk="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46" name="Google Shape;146;p10"/>
          <p:cNvSpPr/>
          <p:nvPr/>
        </p:nvSpPr>
        <p:spPr>
          <a:xfrm>
            <a:off x="1751550" y="1010075"/>
            <a:ext cx="3646200" cy="3675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b="1">
                <a:solidFill>
                  <a:schemeClr val="dk1"/>
                </a:solidFill>
              </a:rPr>
              <a:t>Computed Columns based on a function</a:t>
            </a:r>
            <a:endParaRPr sz="1400" b="1">
              <a:solidFill>
                <a:schemeClr val="dk1"/>
              </a:solidFill>
            </a:endParaRPr>
          </a:p>
        </p:txBody>
      </p:sp>
      <p:grpSp>
        <p:nvGrpSpPr>
          <p:cNvPr id="147" name="Google Shape;147;p10"/>
          <p:cNvGrpSpPr/>
          <p:nvPr/>
        </p:nvGrpSpPr>
        <p:grpSpPr>
          <a:xfrm>
            <a:off x="1260812" y="1010071"/>
            <a:ext cx="361976" cy="367426"/>
            <a:chOff x="0" y="0"/>
            <a:chExt cx="563562" cy="720725"/>
          </a:xfrm>
        </p:grpSpPr>
        <p:sp>
          <p:nvSpPr>
            <p:cNvPr id="148" name="Google Shape;148;p10"/>
            <p:cNvSpPr/>
            <p:nvPr/>
          </p:nvSpPr>
          <p:spPr>
            <a:xfrm>
              <a:off x="209550" y="0"/>
              <a:ext cx="142875" cy="720725"/>
            </a:xfrm>
            <a:custGeom>
              <a:avLst/>
              <a:gdLst/>
              <a:ahLst/>
              <a:cxnLst/>
              <a:rect l="l" t="t" r="r" b="b"/>
              <a:pathLst>
                <a:path w="64" h="321" extrusionOk="0">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149;p10"/>
            <p:cNvSpPr/>
            <p:nvPr/>
          </p:nvSpPr>
          <p:spPr>
            <a:xfrm>
              <a:off x="0" y="439737"/>
              <a:ext cx="141288" cy="280988"/>
            </a:xfrm>
            <a:custGeom>
              <a:avLst/>
              <a:gdLst/>
              <a:ahLst/>
              <a:cxnLst/>
              <a:rect l="l" t="t" r="r" b="b"/>
              <a:pathLst>
                <a:path w="63" h="125" extrusionOk="0">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0" name="Google Shape;150;p10"/>
            <p:cNvSpPr/>
            <p:nvPr/>
          </p:nvSpPr>
          <p:spPr>
            <a:xfrm>
              <a:off x="420687" y="231775"/>
              <a:ext cx="142875" cy="488950"/>
            </a:xfrm>
            <a:custGeom>
              <a:avLst/>
              <a:gdLst/>
              <a:ahLst/>
              <a:cxnLst/>
              <a:rect l="l" t="t" r="r" b="b"/>
              <a:pathLst>
                <a:path w="64" h="218" extrusionOk="0">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51" name="Google Shape;151;p10"/>
          <p:cNvSpPr/>
          <p:nvPr/>
        </p:nvSpPr>
        <p:spPr>
          <a:xfrm>
            <a:off x="1622805" y="3893513"/>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result</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152" name="Google Shape;152;p10"/>
          <p:cNvGrpSpPr/>
          <p:nvPr/>
        </p:nvGrpSpPr>
        <p:grpSpPr>
          <a:xfrm>
            <a:off x="927526" y="1653662"/>
            <a:ext cx="4104207" cy="1367063"/>
            <a:chOff x="1080973" y="1745064"/>
            <a:chExt cx="3706500" cy="1367063"/>
          </a:xfrm>
        </p:grpSpPr>
        <p:sp>
          <p:nvSpPr>
            <p:cNvPr id="153" name="Google Shape;153;p10"/>
            <p:cNvSpPr/>
            <p:nvPr/>
          </p:nvSpPr>
          <p:spPr>
            <a:xfrm>
              <a:off x="1220275" y="1761803"/>
              <a:ext cx="453179" cy="361644"/>
            </a:xfrm>
            <a:custGeom>
              <a:avLst/>
              <a:gdLst/>
              <a:ahLst/>
              <a:cxnLst/>
              <a:rect l="l" t="t" r="r" b="b"/>
              <a:pathLst>
                <a:path w="302" h="241" extrusionOk="0">
                  <a:moveTo>
                    <a:pt x="139" y="33"/>
                  </a:moveTo>
                  <a:lnTo>
                    <a:pt x="92" y="0"/>
                  </a:lnTo>
                  <a:lnTo>
                    <a:pt x="0" y="0"/>
                  </a:lnTo>
                  <a:lnTo>
                    <a:pt x="0" y="241"/>
                  </a:lnTo>
                  <a:lnTo>
                    <a:pt x="302" y="241"/>
                  </a:lnTo>
                  <a:lnTo>
                    <a:pt x="302" y="33"/>
                  </a:lnTo>
                  <a:lnTo>
                    <a:pt x="139" y="3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Arial" panose="020B0604020202020204"/>
                <a:ea typeface="Arial" panose="020B0604020202020204"/>
                <a:cs typeface="Arial" panose="020B0604020202020204"/>
                <a:sym typeface="Arial" panose="020B0604020202020204"/>
              </a:endParaRPr>
            </a:p>
          </p:txBody>
        </p:sp>
        <p:sp>
          <p:nvSpPr>
            <p:cNvPr id="154" name="Google Shape;154;p10"/>
            <p:cNvSpPr/>
            <p:nvPr/>
          </p:nvSpPr>
          <p:spPr>
            <a:xfrm>
              <a:off x="1080973" y="2206727"/>
              <a:ext cx="3706500" cy="9054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Font typeface="Arial" panose="020B0604020202020204"/>
                <a:buNone/>
              </a:pPr>
              <a:r>
                <a:rPr lang="zh-CN" sz="1700">
                  <a:solidFill>
                    <a:schemeClr val="dk1"/>
                  </a:solidFill>
                </a:rPr>
                <a:t>Create a function to check whether a customer has ever had abusive behavior</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sp>
          <p:nvSpPr>
            <p:cNvPr id="155" name="Google Shape;155;p10"/>
            <p:cNvSpPr/>
            <p:nvPr/>
          </p:nvSpPr>
          <p:spPr>
            <a:xfrm>
              <a:off x="1828705" y="1745064"/>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sp>
        <p:nvSpPr>
          <p:cNvPr id="156" name="Google Shape;156;p10"/>
          <p:cNvSpPr/>
          <p:nvPr/>
        </p:nvSpPr>
        <p:spPr>
          <a:xfrm>
            <a:off x="927476" y="4690400"/>
            <a:ext cx="41043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A warning message will occur</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pic>
        <p:nvPicPr>
          <p:cNvPr id="157" name="Google Shape;157;p10"/>
          <p:cNvPicPr preferRelativeResize="0"/>
          <p:nvPr/>
        </p:nvPicPr>
        <p:blipFill>
          <a:blip r:embed="rId1"/>
          <a:stretch>
            <a:fillRect/>
          </a:stretch>
        </p:blipFill>
        <p:spPr>
          <a:xfrm>
            <a:off x="5788175" y="1377577"/>
            <a:ext cx="5455900" cy="3540750"/>
          </a:xfrm>
          <a:prstGeom prst="rect">
            <a:avLst/>
          </a:prstGeom>
          <a:noFill/>
          <a:ln>
            <a:noFill/>
          </a:ln>
        </p:spPr>
      </p:pic>
      <p:pic>
        <p:nvPicPr>
          <p:cNvPr id="158" name="Google Shape;158;p10"/>
          <p:cNvPicPr preferRelativeResize="0"/>
          <p:nvPr/>
        </p:nvPicPr>
        <p:blipFill>
          <a:blip r:embed="rId2"/>
          <a:stretch>
            <a:fillRect/>
          </a:stretch>
        </p:blipFill>
        <p:spPr>
          <a:xfrm>
            <a:off x="82050" y="5228026"/>
            <a:ext cx="12027899" cy="1131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11"/>
          <p:cNvSpPr/>
          <p:nvPr/>
        </p:nvSpPr>
        <p:spPr>
          <a:xfrm>
            <a:off x="4163010" y="426272"/>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65" name="Google Shape;165;p11"/>
          <p:cNvSpPr/>
          <p:nvPr/>
        </p:nvSpPr>
        <p:spPr>
          <a:xfrm>
            <a:off x="4537547"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66" name="Google Shape;166;p11"/>
          <p:cNvSpPr/>
          <p:nvPr/>
        </p:nvSpPr>
        <p:spPr>
          <a:xfrm>
            <a:off x="7644487" y="426271"/>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67" name="Google Shape;167;p11"/>
          <p:cNvSpPr/>
          <p:nvPr/>
        </p:nvSpPr>
        <p:spPr>
          <a:xfrm>
            <a:off x="7244594"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68" name="Google Shape;168;p11"/>
          <p:cNvSpPr/>
          <p:nvPr/>
        </p:nvSpPr>
        <p:spPr>
          <a:xfrm>
            <a:off x="5517601" y="322625"/>
            <a:ext cx="1412700" cy="4617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panose="020B0604020202020204"/>
              <a:buNone/>
            </a:pPr>
            <a:r>
              <a:rPr lang="zh-CN" sz="20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169" name="Google Shape;169;p11"/>
          <p:cNvGrpSpPr/>
          <p:nvPr/>
        </p:nvGrpSpPr>
        <p:grpSpPr>
          <a:xfrm>
            <a:off x="927526" y="4648761"/>
            <a:ext cx="377154" cy="461676"/>
            <a:chOff x="8331200" y="1257300"/>
            <a:chExt cx="330200" cy="481013"/>
          </a:xfrm>
        </p:grpSpPr>
        <p:sp>
          <p:nvSpPr>
            <p:cNvPr id="170" name="Google Shape;170;p11"/>
            <p:cNvSpPr/>
            <p:nvPr/>
          </p:nvSpPr>
          <p:spPr>
            <a:xfrm>
              <a:off x="8440738" y="1365250"/>
              <a:ext cx="112800" cy="112800"/>
            </a:xfrm>
            <a:prstGeom prst="ellipse">
              <a:avLst/>
            </a:pr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1" name="Google Shape;171;p11"/>
            <p:cNvSpPr/>
            <p:nvPr/>
          </p:nvSpPr>
          <p:spPr>
            <a:xfrm>
              <a:off x="8331200" y="1257300"/>
              <a:ext cx="330200" cy="330200"/>
            </a:xfrm>
            <a:custGeom>
              <a:avLst/>
              <a:gdLst/>
              <a:ahLst/>
              <a:cxnLst/>
              <a:rect l="l" t="t" r="r" b="b"/>
              <a:pathLst>
                <a:path w="88" h="88" extrusionOk="0">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2" name="Google Shape;172;p11"/>
            <p:cNvSpPr/>
            <p:nvPr/>
          </p:nvSpPr>
          <p:spPr>
            <a:xfrm>
              <a:off x="8440738" y="1595438"/>
              <a:ext cx="112713" cy="142875"/>
            </a:xfrm>
            <a:custGeom>
              <a:avLst/>
              <a:gdLst/>
              <a:ahLst/>
              <a:cxnLst/>
              <a:rect l="l" t="t" r="r" b="b"/>
              <a:pathLst>
                <a:path w="71" h="90" extrusionOk="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73" name="Google Shape;173;p11"/>
          <p:cNvSpPr/>
          <p:nvPr/>
        </p:nvSpPr>
        <p:spPr>
          <a:xfrm>
            <a:off x="1751550" y="1010075"/>
            <a:ext cx="3646200" cy="3675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b="1">
                <a:solidFill>
                  <a:schemeClr val="dk1"/>
                </a:solidFill>
              </a:rPr>
              <a:t>Computed Columns based on a function</a:t>
            </a:r>
            <a:endParaRPr sz="1400" b="1">
              <a:solidFill>
                <a:schemeClr val="dk1"/>
              </a:solidFill>
            </a:endParaRPr>
          </a:p>
        </p:txBody>
      </p:sp>
      <p:grpSp>
        <p:nvGrpSpPr>
          <p:cNvPr id="174" name="Google Shape;174;p11"/>
          <p:cNvGrpSpPr/>
          <p:nvPr/>
        </p:nvGrpSpPr>
        <p:grpSpPr>
          <a:xfrm>
            <a:off x="1260812" y="1010071"/>
            <a:ext cx="361976" cy="367426"/>
            <a:chOff x="0" y="0"/>
            <a:chExt cx="563562" cy="720725"/>
          </a:xfrm>
        </p:grpSpPr>
        <p:sp>
          <p:nvSpPr>
            <p:cNvPr id="175" name="Google Shape;175;p11"/>
            <p:cNvSpPr/>
            <p:nvPr/>
          </p:nvSpPr>
          <p:spPr>
            <a:xfrm>
              <a:off x="209550" y="0"/>
              <a:ext cx="142875" cy="720725"/>
            </a:xfrm>
            <a:custGeom>
              <a:avLst/>
              <a:gdLst/>
              <a:ahLst/>
              <a:cxnLst/>
              <a:rect l="l" t="t" r="r" b="b"/>
              <a:pathLst>
                <a:path w="64" h="321" extrusionOk="0">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6" name="Google Shape;176;p11"/>
            <p:cNvSpPr/>
            <p:nvPr/>
          </p:nvSpPr>
          <p:spPr>
            <a:xfrm>
              <a:off x="0" y="439737"/>
              <a:ext cx="141288" cy="280988"/>
            </a:xfrm>
            <a:custGeom>
              <a:avLst/>
              <a:gdLst/>
              <a:ahLst/>
              <a:cxnLst/>
              <a:rect l="l" t="t" r="r" b="b"/>
              <a:pathLst>
                <a:path w="63" h="125" extrusionOk="0">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7" name="Google Shape;177;p11"/>
            <p:cNvSpPr/>
            <p:nvPr/>
          </p:nvSpPr>
          <p:spPr>
            <a:xfrm>
              <a:off x="420687" y="231775"/>
              <a:ext cx="142875" cy="488950"/>
            </a:xfrm>
            <a:custGeom>
              <a:avLst/>
              <a:gdLst/>
              <a:ahLst/>
              <a:cxnLst/>
              <a:rect l="l" t="t" r="r" b="b"/>
              <a:pathLst>
                <a:path w="64" h="218" extrusionOk="0">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78" name="Google Shape;178;p11"/>
          <p:cNvSpPr/>
          <p:nvPr/>
        </p:nvSpPr>
        <p:spPr>
          <a:xfrm>
            <a:off x="1622805" y="4648725"/>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result</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179" name="Google Shape;179;p11"/>
          <p:cNvGrpSpPr/>
          <p:nvPr/>
        </p:nvGrpSpPr>
        <p:grpSpPr>
          <a:xfrm>
            <a:off x="927526" y="1653662"/>
            <a:ext cx="4104207" cy="1367063"/>
            <a:chOff x="1080973" y="1745064"/>
            <a:chExt cx="3706500" cy="1367063"/>
          </a:xfrm>
        </p:grpSpPr>
        <p:sp>
          <p:nvSpPr>
            <p:cNvPr id="180" name="Google Shape;180;p11"/>
            <p:cNvSpPr/>
            <p:nvPr/>
          </p:nvSpPr>
          <p:spPr>
            <a:xfrm>
              <a:off x="1220275" y="1761803"/>
              <a:ext cx="453179" cy="361644"/>
            </a:xfrm>
            <a:custGeom>
              <a:avLst/>
              <a:gdLst/>
              <a:ahLst/>
              <a:cxnLst/>
              <a:rect l="l" t="t" r="r" b="b"/>
              <a:pathLst>
                <a:path w="302" h="241" extrusionOk="0">
                  <a:moveTo>
                    <a:pt x="139" y="33"/>
                  </a:moveTo>
                  <a:lnTo>
                    <a:pt x="92" y="0"/>
                  </a:lnTo>
                  <a:lnTo>
                    <a:pt x="0" y="0"/>
                  </a:lnTo>
                  <a:lnTo>
                    <a:pt x="0" y="241"/>
                  </a:lnTo>
                  <a:lnTo>
                    <a:pt x="302" y="241"/>
                  </a:lnTo>
                  <a:lnTo>
                    <a:pt x="302" y="33"/>
                  </a:lnTo>
                  <a:lnTo>
                    <a:pt x="139" y="3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Arial" panose="020B0604020202020204"/>
                <a:ea typeface="Arial" panose="020B0604020202020204"/>
                <a:cs typeface="Arial" panose="020B0604020202020204"/>
                <a:sym typeface="Arial" panose="020B0604020202020204"/>
              </a:endParaRPr>
            </a:p>
          </p:txBody>
        </p:sp>
        <p:sp>
          <p:nvSpPr>
            <p:cNvPr id="181" name="Google Shape;181;p11"/>
            <p:cNvSpPr/>
            <p:nvPr/>
          </p:nvSpPr>
          <p:spPr>
            <a:xfrm>
              <a:off x="1080973" y="2206727"/>
              <a:ext cx="37065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Get age based on birthday</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sp>
          <p:nvSpPr>
            <p:cNvPr id="182" name="Google Shape;182;p11"/>
            <p:cNvSpPr/>
            <p:nvPr/>
          </p:nvSpPr>
          <p:spPr>
            <a:xfrm>
              <a:off x="1828705" y="1745064"/>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sp>
        <p:nvSpPr>
          <p:cNvPr id="183" name="Google Shape;183;p11"/>
          <p:cNvSpPr/>
          <p:nvPr/>
        </p:nvSpPr>
        <p:spPr>
          <a:xfrm>
            <a:off x="927476" y="5228000"/>
            <a:ext cx="41043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Enter birthday “ 05/16/1982” to get age “39”</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pic>
        <p:nvPicPr>
          <p:cNvPr id="184" name="Google Shape;184;p11"/>
          <p:cNvPicPr preferRelativeResize="0"/>
          <p:nvPr/>
        </p:nvPicPr>
        <p:blipFill>
          <a:blip r:embed="rId1"/>
          <a:stretch>
            <a:fillRect/>
          </a:stretch>
        </p:blipFill>
        <p:spPr>
          <a:xfrm>
            <a:off x="6265900" y="1207625"/>
            <a:ext cx="5141075" cy="3178550"/>
          </a:xfrm>
          <a:prstGeom prst="rect">
            <a:avLst/>
          </a:prstGeom>
          <a:noFill/>
          <a:ln>
            <a:noFill/>
          </a:ln>
        </p:spPr>
      </p:pic>
      <p:pic>
        <p:nvPicPr>
          <p:cNvPr id="185" name="Google Shape;185;p11"/>
          <p:cNvPicPr preferRelativeResize="0"/>
          <p:nvPr/>
        </p:nvPicPr>
        <p:blipFill>
          <a:blip r:embed="rId2"/>
          <a:stretch>
            <a:fillRect/>
          </a:stretch>
        </p:blipFill>
        <p:spPr>
          <a:xfrm>
            <a:off x="6265900" y="5110425"/>
            <a:ext cx="2486650" cy="714375"/>
          </a:xfrm>
          <a:prstGeom prst="rect">
            <a:avLst/>
          </a:prstGeom>
          <a:noFill/>
          <a:ln>
            <a:noFill/>
          </a:ln>
        </p:spPr>
      </p:pic>
      <p:pic>
        <p:nvPicPr>
          <p:cNvPr id="186" name="Google Shape;186;p11"/>
          <p:cNvPicPr preferRelativeResize="0"/>
          <p:nvPr/>
        </p:nvPicPr>
        <p:blipFill>
          <a:blip r:embed="rId3"/>
          <a:stretch>
            <a:fillRect/>
          </a:stretch>
        </p:blipFill>
        <p:spPr>
          <a:xfrm>
            <a:off x="6265900" y="5150900"/>
            <a:ext cx="2486650" cy="1213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12"/>
          <p:cNvSpPr/>
          <p:nvPr/>
        </p:nvSpPr>
        <p:spPr>
          <a:xfrm>
            <a:off x="4163010" y="426272"/>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3" name="Google Shape;193;p12"/>
          <p:cNvSpPr/>
          <p:nvPr/>
        </p:nvSpPr>
        <p:spPr>
          <a:xfrm>
            <a:off x="4537547"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4" name="Google Shape;194;p12"/>
          <p:cNvSpPr/>
          <p:nvPr/>
        </p:nvSpPr>
        <p:spPr>
          <a:xfrm>
            <a:off x="7644487" y="426271"/>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5" name="Google Shape;195;p12"/>
          <p:cNvSpPr/>
          <p:nvPr/>
        </p:nvSpPr>
        <p:spPr>
          <a:xfrm>
            <a:off x="7244594"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6" name="Google Shape;196;p12"/>
          <p:cNvSpPr/>
          <p:nvPr/>
        </p:nvSpPr>
        <p:spPr>
          <a:xfrm>
            <a:off x="5517601" y="322625"/>
            <a:ext cx="1412700" cy="4617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panose="020B0604020202020204"/>
              <a:buNone/>
            </a:pPr>
            <a:r>
              <a:rPr lang="zh-CN" sz="20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197" name="Google Shape;197;p12"/>
          <p:cNvGrpSpPr/>
          <p:nvPr/>
        </p:nvGrpSpPr>
        <p:grpSpPr>
          <a:xfrm>
            <a:off x="927526" y="4648761"/>
            <a:ext cx="377154" cy="461676"/>
            <a:chOff x="8331200" y="1257300"/>
            <a:chExt cx="330200" cy="481013"/>
          </a:xfrm>
        </p:grpSpPr>
        <p:sp>
          <p:nvSpPr>
            <p:cNvPr id="198" name="Google Shape;198;p12"/>
            <p:cNvSpPr/>
            <p:nvPr/>
          </p:nvSpPr>
          <p:spPr>
            <a:xfrm>
              <a:off x="8440738" y="1365250"/>
              <a:ext cx="112800" cy="112800"/>
            </a:xfrm>
            <a:prstGeom prst="ellipse">
              <a:avLst/>
            </a:pr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9" name="Google Shape;199;p12"/>
            <p:cNvSpPr/>
            <p:nvPr/>
          </p:nvSpPr>
          <p:spPr>
            <a:xfrm>
              <a:off x="8331200" y="1257300"/>
              <a:ext cx="330200" cy="330200"/>
            </a:xfrm>
            <a:custGeom>
              <a:avLst/>
              <a:gdLst/>
              <a:ahLst/>
              <a:cxnLst/>
              <a:rect l="l" t="t" r="r" b="b"/>
              <a:pathLst>
                <a:path w="88" h="88" extrusionOk="0">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0" name="Google Shape;200;p12"/>
            <p:cNvSpPr/>
            <p:nvPr/>
          </p:nvSpPr>
          <p:spPr>
            <a:xfrm>
              <a:off x="8440738" y="1595438"/>
              <a:ext cx="112713" cy="142875"/>
            </a:xfrm>
            <a:custGeom>
              <a:avLst/>
              <a:gdLst/>
              <a:ahLst/>
              <a:cxnLst/>
              <a:rect l="l" t="t" r="r" b="b"/>
              <a:pathLst>
                <a:path w="71" h="90" extrusionOk="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01" name="Google Shape;201;p12"/>
          <p:cNvSpPr/>
          <p:nvPr/>
        </p:nvSpPr>
        <p:spPr>
          <a:xfrm>
            <a:off x="1751550" y="1010075"/>
            <a:ext cx="3646200" cy="3675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b="1">
                <a:solidFill>
                  <a:schemeClr val="dk1"/>
                </a:solidFill>
              </a:rPr>
              <a:t>Computed Columns based on a function</a:t>
            </a:r>
            <a:endParaRPr sz="1400" b="1">
              <a:solidFill>
                <a:schemeClr val="dk1"/>
              </a:solidFill>
            </a:endParaRPr>
          </a:p>
        </p:txBody>
      </p:sp>
      <p:grpSp>
        <p:nvGrpSpPr>
          <p:cNvPr id="202" name="Google Shape;202;p12"/>
          <p:cNvGrpSpPr/>
          <p:nvPr/>
        </p:nvGrpSpPr>
        <p:grpSpPr>
          <a:xfrm>
            <a:off x="1260812" y="1010071"/>
            <a:ext cx="361976" cy="367426"/>
            <a:chOff x="0" y="0"/>
            <a:chExt cx="563562" cy="720725"/>
          </a:xfrm>
        </p:grpSpPr>
        <p:sp>
          <p:nvSpPr>
            <p:cNvPr id="203" name="Google Shape;203;p12"/>
            <p:cNvSpPr/>
            <p:nvPr/>
          </p:nvSpPr>
          <p:spPr>
            <a:xfrm>
              <a:off x="209550" y="0"/>
              <a:ext cx="142875" cy="720725"/>
            </a:xfrm>
            <a:custGeom>
              <a:avLst/>
              <a:gdLst/>
              <a:ahLst/>
              <a:cxnLst/>
              <a:rect l="l" t="t" r="r" b="b"/>
              <a:pathLst>
                <a:path w="64" h="321" extrusionOk="0">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12"/>
            <p:cNvSpPr/>
            <p:nvPr/>
          </p:nvSpPr>
          <p:spPr>
            <a:xfrm>
              <a:off x="0" y="439737"/>
              <a:ext cx="141288" cy="280988"/>
            </a:xfrm>
            <a:custGeom>
              <a:avLst/>
              <a:gdLst/>
              <a:ahLst/>
              <a:cxnLst/>
              <a:rect l="l" t="t" r="r" b="b"/>
              <a:pathLst>
                <a:path w="63" h="125" extrusionOk="0">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5" name="Google Shape;205;p12"/>
            <p:cNvSpPr/>
            <p:nvPr/>
          </p:nvSpPr>
          <p:spPr>
            <a:xfrm>
              <a:off x="420687" y="231775"/>
              <a:ext cx="142875" cy="488950"/>
            </a:xfrm>
            <a:custGeom>
              <a:avLst/>
              <a:gdLst/>
              <a:ahLst/>
              <a:cxnLst/>
              <a:rect l="l" t="t" r="r" b="b"/>
              <a:pathLst>
                <a:path w="64" h="218" extrusionOk="0">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06" name="Google Shape;206;p12"/>
          <p:cNvSpPr/>
          <p:nvPr/>
        </p:nvSpPr>
        <p:spPr>
          <a:xfrm>
            <a:off x="1622805" y="4648725"/>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result</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207" name="Google Shape;207;p12"/>
          <p:cNvGrpSpPr/>
          <p:nvPr/>
        </p:nvGrpSpPr>
        <p:grpSpPr>
          <a:xfrm>
            <a:off x="927526" y="1653662"/>
            <a:ext cx="4104207" cy="1367063"/>
            <a:chOff x="1080973" y="1745064"/>
            <a:chExt cx="3706500" cy="1367063"/>
          </a:xfrm>
        </p:grpSpPr>
        <p:sp>
          <p:nvSpPr>
            <p:cNvPr id="208" name="Google Shape;208;p12"/>
            <p:cNvSpPr/>
            <p:nvPr/>
          </p:nvSpPr>
          <p:spPr>
            <a:xfrm>
              <a:off x="1220275" y="1761803"/>
              <a:ext cx="453179" cy="361644"/>
            </a:xfrm>
            <a:custGeom>
              <a:avLst/>
              <a:gdLst/>
              <a:ahLst/>
              <a:cxnLst/>
              <a:rect l="l" t="t" r="r" b="b"/>
              <a:pathLst>
                <a:path w="302" h="241" extrusionOk="0">
                  <a:moveTo>
                    <a:pt x="139" y="33"/>
                  </a:moveTo>
                  <a:lnTo>
                    <a:pt x="92" y="0"/>
                  </a:lnTo>
                  <a:lnTo>
                    <a:pt x="0" y="0"/>
                  </a:lnTo>
                  <a:lnTo>
                    <a:pt x="0" y="241"/>
                  </a:lnTo>
                  <a:lnTo>
                    <a:pt x="302" y="241"/>
                  </a:lnTo>
                  <a:lnTo>
                    <a:pt x="302" y="33"/>
                  </a:lnTo>
                  <a:lnTo>
                    <a:pt x="139" y="3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Arial" panose="020B0604020202020204"/>
                <a:ea typeface="Arial" panose="020B0604020202020204"/>
                <a:cs typeface="Arial" panose="020B0604020202020204"/>
                <a:sym typeface="Arial" panose="020B0604020202020204"/>
              </a:endParaRPr>
            </a:p>
          </p:txBody>
        </p:sp>
        <p:sp>
          <p:nvSpPr>
            <p:cNvPr id="209" name="Google Shape;209;p12"/>
            <p:cNvSpPr/>
            <p:nvPr/>
          </p:nvSpPr>
          <p:spPr>
            <a:xfrm>
              <a:off x="1080973" y="2206727"/>
              <a:ext cx="37065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Get total order quantity deliveryman transports</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sp>
          <p:nvSpPr>
            <p:cNvPr id="210" name="Google Shape;210;p12"/>
            <p:cNvSpPr/>
            <p:nvPr/>
          </p:nvSpPr>
          <p:spPr>
            <a:xfrm>
              <a:off x="1828705" y="1745064"/>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sp>
        <p:nvSpPr>
          <p:cNvPr id="211" name="Google Shape;211;p12"/>
          <p:cNvSpPr/>
          <p:nvPr/>
        </p:nvSpPr>
        <p:spPr>
          <a:xfrm>
            <a:off x="927476" y="5228000"/>
            <a:ext cx="41043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the result of  </a:t>
            </a:r>
            <a:r>
              <a:rPr lang="zh-CN" sz="1700">
                <a:solidFill>
                  <a:schemeClr val="dk1"/>
                </a:solidFill>
              </a:rPr>
              <a:t>total order quantity deliveryman transports is 33</a:t>
            </a:r>
            <a:endParaRPr sz="1700">
              <a:solidFill>
                <a:schemeClr val="dk1"/>
              </a:solidFill>
            </a:endParaRPr>
          </a:p>
          <a:p>
            <a:pPr marL="0" marR="0" lvl="0" indent="0" algn="l" rtl="0">
              <a:lnSpc>
                <a:spcPct val="130000"/>
              </a:lnSpc>
              <a:spcBef>
                <a:spcPts val="0"/>
              </a:spcBef>
              <a:spcAft>
                <a:spcPts val="0"/>
              </a:spcAft>
              <a:buNone/>
            </a:pPr>
            <a:endParaRPr sz="1700">
              <a:solidFill>
                <a:schemeClr val="dk1"/>
              </a:solidFill>
            </a:endParaRPr>
          </a:p>
        </p:txBody>
      </p:sp>
      <p:pic>
        <p:nvPicPr>
          <p:cNvPr id="212" name="Google Shape;212;p12"/>
          <p:cNvPicPr preferRelativeResize="0"/>
          <p:nvPr/>
        </p:nvPicPr>
        <p:blipFill>
          <a:blip r:embed="rId1"/>
          <a:stretch>
            <a:fillRect/>
          </a:stretch>
        </p:blipFill>
        <p:spPr>
          <a:xfrm>
            <a:off x="6265900" y="1104050"/>
            <a:ext cx="5088125" cy="3386900"/>
          </a:xfrm>
          <a:prstGeom prst="rect">
            <a:avLst/>
          </a:prstGeom>
          <a:noFill/>
          <a:ln>
            <a:noFill/>
          </a:ln>
        </p:spPr>
      </p:pic>
      <p:pic>
        <p:nvPicPr>
          <p:cNvPr id="213" name="Google Shape;213;p12"/>
          <p:cNvPicPr preferRelativeResize="0"/>
          <p:nvPr/>
        </p:nvPicPr>
        <p:blipFill>
          <a:blip r:embed="rId2"/>
          <a:stretch>
            <a:fillRect/>
          </a:stretch>
        </p:blipFill>
        <p:spPr>
          <a:xfrm>
            <a:off x="6265900" y="1104050"/>
            <a:ext cx="5088124" cy="3386900"/>
          </a:xfrm>
          <a:prstGeom prst="rect">
            <a:avLst/>
          </a:prstGeom>
          <a:noFill/>
          <a:ln>
            <a:noFill/>
          </a:ln>
        </p:spPr>
      </p:pic>
      <p:pic>
        <p:nvPicPr>
          <p:cNvPr id="214" name="Google Shape;214;p12"/>
          <p:cNvPicPr preferRelativeResize="0"/>
          <p:nvPr/>
        </p:nvPicPr>
        <p:blipFill>
          <a:blip r:embed="rId3"/>
          <a:stretch>
            <a:fillRect/>
          </a:stretch>
        </p:blipFill>
        <p:spPr>
          <a:xfrm>
            <a:off x="6265900" y="1104050"/>
            <a:ext cx="5088125" cy="3386900"/>
          </a:xfrm>
          <a:prstGeom prst="rect">
            <a:avLst/>
          </a:prstGeom>
          <a:noFill/>
          <a:ln>
            <a:noFill/>
          </a:ln>
        </p:spPr>
      </p:pic>
      <p:pic>
        <p:nvPicPr>
          <p:cNvPr id="215" name="Google Shape;215;p12"/>
          <p:cNvPicPr preferRelativeResize="0"/>
          <p:nvPr/>
        </p:nvPicPr>
        <p:blipFill>
          <a:blip r:embed="rId4"/>
          <a:stretch>
            <a:fillRect/>
          </a:stretch>
        </p:blipFill>
        <p:spPr>
          <a:xfrm>
            <a:off x="6265900" y="5110425"/>
            <a:ext cx="2486650" cy="711475"/>
          </a:xfrm>
          <a:prstGeom prst="rect">
            <a:avLst/>
          </a:prstGeom>
          <a:noFill/>
          <a:ln>
            <a:noFill/>
          </a:ln>
        </p:spPr>
      </p:pic>
      <p:pic>
        <p:nvPicPr>
          <p:cNvPr id="216" name="Google Shape;216;p12"/>
          <p:cNvPicPr preferRelativeResize="0"/>
          <p:nvPr/>
        </p:nvPicPr>
        <p:blipFill>
          <a:blip r:embed="rId5"/>
          <a:stretch>
            <a:fillRect/>
          </a:stretch>
        </p:blipFill>
        <p:spPr>
          <a:xfrm>
            <a:off x="6265900" y="5110425"/>
            <a:ext cx="2486650" cy="114416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13"/>
          <p:cNvSpPr/>
          <p:nvPr/>
        </p:nvSpPr>
        <p:spPr>
          <a:xfrm>
            <a:off x="4163010" y="426272"/>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23" name="Google Shape;223;p13"/>
          <p:cNvSpPr/>
          <p:nvPr/>
        </p:nvSpPr>
        <p:spPr>
          <a:xfrm>
            <a:off x="4537547"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24" name="Google Shape;224;p13"/>
          <p:cNvSpPr/>
          <p:nvPr/>
        </p:nvSpPr>
        <p:spPr>
          <a:xfrm>
            <a:off x="7644487" y="426271"/>
            <a:ext cx="253500" cy="254400"/>
          </a:xfrm>
          <a:prstGeom prst="ellipse">
            <a:avLst/>
          </a:prstGeom>
          <a:solidFill>
            <a:srgbClr val="C8E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25" name="Google Shape;225;p13"/>
          <p:cNvSpPr/>
          <p:nvPr/>
        </p:nvSpPr>
        <p:spPr>
          <a:xfrm>
            <a:off x="7244594" y="413546"/>
            <a:ext cx="279000" cy="279900"/>
          </a:xfrm>
          <a:prstGeom prst="ellipse">
            <a:avLst/>
          </a:prstGeom>
          <a:solidFill>
            <a:srgbClr val="348899">
              <a:alpha val="407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26" name="Google Shape;226;p13"/>
          <p:cNvSpPr/>
          <p:nvPr/>
        </p:nvSpPr>
        <p:spPr>
          <a:xfrm>
            <a:off x="5517601" y="322625"/>
            <a:ext cx="1412700" cy="4617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Font typeface="Arial" panose="020B0604020202020204"/>
              <a:buNone/>
            </a:pPr>
            <a:r>
              <a:rPr lang="zh-CN" sz="20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227" name="Google Shape;227;p13"/>
          <p:cNvGrpSpPr/>
          <p:nvPr/>
        </p:nvGrpSpPr>
        <p:grpSpPr>
          <a:xfrm>
            <a:off x="927526" y="4648761"/>
            <a:ext cx="377154" cy="461676"/>
            <a:chOff x="8331200" y="1257300"/>
            <a:chExt cx="330200" cy="481013"/>
          </a:xfrm>
        </p:grpSpPr>
        <p:sp>
          <p:nvSpPr>
            <p:cNvPr id="228" name="Google Shape;228;p13"/>
            <p:cNvSpPr/>
            <p:nvPr/>
          </p:nvSpPr>
          <p:spPr>
            <a:xfrm>
              <a:off x="8440738" y="1365250"/>
              <a:ext cx="112800" cy="112800"/>
            </a:xfrm>
            <a:prstGeom prst="ellipse">
              <a:avLst/>
            </a:pr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9" name="Google Shape;229;p13"/>
            <p:cNvSpPr/>
            <p:nvPr/>
          </p:nvSpPr>
          <p:spPr>
            <a:xfrm>
              <a:off x="8331200" y="1257300"/>
              <a:ext cx="330200" cy="330200"/>
            </a:xfrm>
            <a:custGeom>
              <a:avLst/>
              <a:gdLst/>
              <a:ahLst/>
              <a:cxnLst/>
              <a:rect l="l" t="t" r="r" b="b"/>
              <a:pathLst>
                <a:path w="88" h="88" extrusionOk="0">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0" name="Google Shape;230;p13"/>
            <p:cNvSpPr/>
            <p:nvPr/>
          </p:nvSpPr>
          <p:spPr>
            <a:xfrm>
              <a:off x="8440738" y="1595438"/>
              <a:ext cx="112713" cy="142875"/>
            </a:xfrm>
            <a:custGeom>
              <a:avLst/>
              <a:gdLst/>
              <a:ahLst/>
              <a:cxnLst/>
              <a:rect l="l" t="t" r="r" b="b"/>
              <a:pathLst>
                <a:path w="71" h="90" extrusionOk="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31" name="Google Shape;231;p13"/>
          <p:cNvSpPr/>
          <p:nvPr/>
        </p:nvSpPr>
        <p:spPr>
          <a:xfrm>
            <a:off x="1751550" y="1010075"/>
            <a:ext cx="3646200" cy="3675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b="1">
                <a:solidFill>
                  <a:schemeClr val="dk1"/>
                </a:solidFill>
              </a:rPr>
              <a:t>Computed Columns based on a function</a:t>
            </a:r>
            <a:endParaRPr sz="1400" b="1">
              <a:solidFill>
                <a:schemeClr val="dk1"/>
              </a:solidFill>
            </a:endParaRPr>
          </a:p>
        </p:txBody>
      </p:sp>
      <p:grpSp>
        <p:nvGrpSpPr>
          <p:cNvPr id="232" name="Google Shape;232;p13"/>
          <p:cNvGrpSpPr/>
          <p:nvPr/>
        </p:nvGrpSpPr>
        <p:grpSpPr>
          <a:xfrm>
            <a:off x="1260812" y="1010071"/>
            <a:ext cx="361976" cy="367426"/>
            <a:chOff x="0" y="0"/>
            <a:chExt cx="563562" cy="720725"/>
          </a:xfrm>
        </p:grpSpPr>
        <p:sp>
          <p:nvSpPr>
            <p:cNvPr id="233" name="Google Shape;233;p13"/>
            <p:cNvSpPr/>
            <p:nvPr/>
          </p:nvSpPr>
          <p:spPr>
            <a:xfrm>
              <a:off x="209550" y="0"/>
              <a:ext cx="142875" cy="720725"/>
            </a:xfrm>
            <a:custGeom>
              <a:avLst/>
              <a:gdLst/>
              <a:ahLst/>
              <a:cxnLst/>
              <a:rect l="l" t="t" r="r" b="b"/>
              <a:pathLst>
                <a:path w="64" h="321" extrusionOk="0">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4" name="Google Shape;234;p13"/>
            <p:cNvSpPr/>
            <p:nvPr/>
          </p:nvSpPr>
          <p:spPr>
            <a:xfrm>
              <a:off x="0" y="439737"/>
              <a:ext cx="141288" cy="280988"/>
            </a:xfrm>
            <a:custGeom>
              <a:avLst/>
              <a:gdLst/>
              <a:ahLst/>
              <a:cxnLst/>
              <a:rect l="l" t="t" r="r" b="b"/>
              <a:pathLst>
                <a:path w="63" h="125" extrusionOk="0">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35;p13"/>
            <p:cNvSpPr/>
            <p:nvPr/>
          </p:nvSpPr>
          <p:spPr>
            <a:xfrm>
              <a:off x="420687" y="231775"/>
              <a:ext cx="142875" cy="488950"/>
            </a:xfrm>
            <a:custGeom>
              <a:avLst/>
              <a:gdLst/>
              <a:ahLst/>
              <a:cxnLst/>
              <a:rect l="l" t="t" r="r" b="b"/>
              <a:pathLst>
                <a:path w="64" h="218" extrusionOk="0">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236" name="Google Shape;236;p13"/>
          <p:cNvPicPr preferRelativeResize="0"/>
          <p:nvPr/>
        </p:nvPicPr>
        <p:blipFill>
          <a:blip r:embed="rId1"/>
          <a:stretch>
            <a:fillRect/>
          </a:stretch>
        </p:blipFill>
        <p:spPr>
          <a:xfrm>
            <a:off x="6265900" y="1104050"/>
            <a:ext cx="5088125" cy="3386900"/>
          </a:xfrm>
          <a:prstGeom prst="rect">
            <a:avLst/>
          </a:prstGeom>
          <a:noFill/>
          <a:ln>
            <a:noFill/>
          </a:ln>
        </p:spPr>
      </p:pic>
      <p:sp>
        <p:nvSpPr>
          <p:cNvPr id="237" name="Google Shape;237;p13"/>
          <p:cNvSpPr/>
          <p:nvPr/>
        </p:nvSpPr>
        <p:spPr>
          <a:xfrm>
            <a:off x="1622805" y="4648725"/>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result</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nvGrpSpPr>
          <p:cNvPr id="238" name="Google Shape;238;p13"/>
          <p:cNvGrpSpPr/>
          <p:nvPr/>
        </p:nvGrpSpPr>
        <p:grpSpPr>
          <a:xfrm>
            <a:off x="927526" y="1653662"/>
            <a:ext cx="4104207" cy="1367063"/>
            <a:chOff x="1080973" y="1745064"/>
            <a:chExt cx="3706500" cy="1367063"/>
          </a:xfrm>
        </p:grpSpPr>
        <p:sp>
          <p:nvSpPr>
            <p:cNvPr id="239" name="Google Shape;239;p13"/>
            <p:cNvSpPr/>
            <p:nvPr/>
          </p:nvSpPr>
          <p:spPr>
            <a:xfrm>
              <a:off x="1220275" y="1761803"/>
              <a:ext cx="453179" cy="361644"/>
            </a:xfrm>
            <a:custGeom>
              <a:avLst/>
              <a:gdLst/>
              <a:ahLst/>
              <a:cxnLst/>
              <a:rect l="l" t="t" r="r" b="b"/>
              <a:pathLst>
                <a:path w="302" h="241" extrusionOk="0">
                  <a:moveTo>
                    <a:pt x="139" y="33"/>
                  </a:moveTo>
                  <a:lnTo>
                    <a:pt x="92" y="0"/>
                  </a:lnTo>
                  <a:lnTo>
                    <a:pt x="0" y="0"/>
                  </a:lnTo>
                  <a:lnTo>
                    <a:pt x="0" y="241"/>
                  </a:lnTo>
                  <a:lnTo>
                    <a:pt x="302" y="241"/>
                  </a:lnTo>
                  <a:lnTo>
                    <a:pt x="302" y="33"/>
                  </a:lnTo>
                  <a:lnTo>
                    <a:pt x="139" y="33"/>
                  </a:lnTo>
                  <a:close/>
                </a:path>
              </a:pathLst>
            </a:custGeom>
            <a:solidFill>
              <a:srgbClr val="3488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Arial" panose="020B0604020202020204"/>
                <a:ea typeface="Arial" panose="020B0604020202020204"/>
                <a:cs typeface="Arial" panose="020B0604020202020204"/>
                <a:sym typeface="Arial" panose="020B0604020202020204"/>
              </a:endParaRPr>
            </a:p>
          </p:txBody>
        </p:sp>
        <p:sp>
          <p:nvSpPr>
            <p:cNvPr id="240" name="Google Shape;240;p13"/>
            <p:cNvSpPr/>
            <p:nvPr/>
          </p:nvSpPr>
          <p:spPr>
            <a:xfrm>
              <a:off x="1080973" y="2206727"/>
              <a:ext cx="37065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Enter DeliveryManID to get the order quantity he transports</a:t>
              </a:r>
              <a:endParaRPr sz="1700">
                <a:solidFill>
                  <a:schemeClr val="dk1"/>
                </a:solidFill>
                <a:latin typeface="Arial" panose="020B0604020202020204"/>
                <a:ea typeface="Arial" panose="020B0604020202020204"/>
                <a:cs typeface="Arial" panose="020B0604020202020204"/>
                <a:sym typeface="Arial" panose="020B0604020202020204"/>
              </a:endParaRPr>
            </a:p>
          </p:txBody>
        </p:sp>
        <p:sp>
          <p:nvSpPr>
            <p:cNvPr id="241" name="Google Shape;241;p13"/>
            <p:cNvSpPr/>
            <p:nvPr/>
          </p:nvSpPr>
          <p:spPr>
            <a:xfrm>
              <a:off x="1828705" y="1745064"/>
              <a:ext cx="2084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rgbClr val="348899"/>
                  </a:solidFill>
                </a:rPr>
                <a:t>function</a:t>
              </a:r>
              <a:endParaRPr sz="2400">
                <a:solidFill>
                  <a:srgbClr val="348899"/>
                </a:solidFill>
                <a:latin typeface="Arial" panose="020B0604020202020204"/>
                <a:ea typeface="Arial" panose="020B0604020202020204"/>
                <a:cs typeface="Arial" panose="020B0604020202020204"/>
                <a:sym typeface="Arial" panose="020B0604020202020204"/>
              </a:endParaRPr>
            </a:p>
          </p:txBody>
        </p:sp>
      </p:grpSp>
      <p:sp>
        <p:nvSpPr>
          <p:cNvPr id="242" name="Google Shape;242;p13"/>
          <p:cNvSpPr/>
          <p:nvPr/>
        </p:nvSpPr>
        <p:spPr>
          <a:xfrm>
            <a:off x="927476" y="5228000"/>
            <a:ext cx="4104300" cy="9054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zh-CN" sz="1700">
                <a:solidFill>
                  <a:schemeClr val="dk1"/>
                </a:solidFill>
              </a:rPr>
              <a:t>Enter DeliveryManID “1” to get the order quantity “3”</a:t>
            </a:r>
            <a:endParaRPr sz="1700">
              <a:solidFill>
                <a:schemeClr val="dk1"/>
              </a:solidFill>
              <a:latin typeface="Arial" panose="020B0604020202020204"/>
              <a:ea typeface="Arial" panose="020B0604020202020204"/>
              <a:cs typeface="Arial" panose="020B0604020202020204"/>
              <a:sym typeface="Arial" panose="020B0604020202020204"/>
            </a:endParaRPr>
          </a:p>
        </p:txBody>
      </p:sp>
      <p:pic>
        <p:nvPicPr>
          <p:cNvPr id="243" name="Google Shape;243;p13"/>
          <p:cNvPicPr preferRelativeResize="0"/>
          <p:nvPr/>
        </p:nvPicPr>
        <p:blipFill>
          <a:blip r:embed="rId2"/>
          <a:stretch>
            <a:fillRect/>
          </a:stretch>
        </p:blipFill>
        <p:spPr>
          <a:xfrm>
            <a:off x="6265900" y="1104050"/>
            <a:ext cx="5088124" cy="3386900"/>
          </a:xfrm>
          <a:prstGeom prst="rect">
            <a:avLst/>
          </a:prstGeom>
          <a:noFill/>
          <a:ln>
            <a:noFill/>
          </a:ln>
        </p:spPr>
      </p:pic>
      <p:pic>
        <p:nvPicPr>
          <p:cNvPr id="244" name="Google Shape;244;p13"/>
          <p:cNvPicPr preferRelativeResize="0"/>
          <p:nvPr/>
        </p:nvPicPr>
        <p:blipFill>
          <a:blip r:embed="rId3"/>
          <a:stretch>
            <a:fillRect/>
          </a:stretch>
        </p:blipFill>
        <p:spPr>
          <a:xfrm>
            <a:off x="6265900" y="5110425"/>
            <a:ext cx="2486650" cy="118993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theme/theme1.xml><?xml version="1.0" encoding="utf-8"?>
<a:theme xmlns:a="http://schemas.openxmlformats.org/drawingml/2006/main" name="SketchyVTI">
  <a:themeElements>
    <a:clrScheme name="AnalogousFromRegularSeed_2SEEDS">
      <a:dk1>
        <a:srgbClr val="000000"/>
      </a:dk1>
      <a:lt1>
        <a:srgbClr val="FFFFFF"/>
      </a:lt1>
      <a:dk2>
        <a:srgbClr val="243541"/>
      </a:dk2>
      <a:lt2>
        <a:srgbClr val="E2E6E8"/>
      </a:lt2>
      <a:accent1>
        <a:srgbClr val="B16A3B"/>
      </a:accent1>
      <a:accent2>
        <a:srgbClr val="C34D4F"/>
      </a:accent2>
      <a:accent3>
        <a:srgbClr val="B7A248"/>
      </a:accent3>
      <a:accent4>
        <a:srgbClr val="3BB1AF"/>
      </a:accent4>
      <a:accent5>
        <a:srgbClr val="4D94C3"/>
      </a:accent5>
      <a:accent6>
        <a:srgbClr val="4459B5"/>
      </a:accent6>
      <a:hlink>
        <a:srgbClr val="3E89B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2145</Words>
  <Application>WPS 演示</Application>
  <PresentationFormat/>
  <Paragraphs>142</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Arial</vt:lpstr>
      <vt:lpstr>宋体</vt:lpstr>
      <vt:lpstr>Wingdings</vt:lpstr>
      <vt:lpstr>Arial</vt:lpstr>
      <vt:lpstr>微软雅黑</vt:lpstr>
      <vt:lpstr>Arial Unicode MS</vt:lpstr>
      <vt:lpstr>SketchyVTI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夏航</cp:lastModifiedBy>
  <cp:revision>2</cp:revision>
  <dcterms:created xsi:type="dcterms:W3CDTF">2022-02-08T20:12:48Z</dcterms:created>
  <dcterms:modified xsi:type="dcterms:W3CDTF">2022-02-08T20:13:16Z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C703149C973C43D0998773FB253DDF20</vt:lpwstr>
  </property>
  <property fmtid="{D5CDD505-2E9C-101B-9397-08002B2CF9AE}" pid="3" name="KSOProductBuildVer">
    <vt:lpwstr>2052-11.1.0.11294</vt:lpwstr>
  </property>
</Properties>
</file>